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0"/>
  </p:notesMasterIdLst>
  <p:sldIdLst>
    <p:sldId id="256" r:id="rId2"/>
    <p:sldId id="283" r:id="rId3"/>
    <p:sldId id="257" r:id="rId4"/>
    <p:sldId id="258" r:id="rId5"/>
    <p:sldId id="259" r:id="rId6"/>
    <p:sldId id="260" r:id="rId7"/>
    <p:sldId id="282" r:id="rId8"/>
    <p:sldId id="261" r:id="rId9"/>
    <p:sldId id="264" r:id="rId10"/>
    <p:sldId id="263" r:id="rId11"/>
    <p:sldId id="297" r:id="rId12"/>
    <p:sldId id="298" r:id="rId13"/>
    <p:sldId id="300" r:id="rId14"/>
    <p:sldId id="301" r:id="rId15"/>
    <p:sldId id="302" r:id="rId16"/>
    <p:sldId id="303" r:id="rId17"/>
    <p:sldId id="285" r:id="rId18"/>
    <p:sldId id="265" r:id="rId19"/>
    <p:sldId id="266" r:id="rId20"/>
    <p:sldId id="287" r:id="rId21"/>
    <p:sldId id="288" r:id="rId22"/>
    <p:sldId id="289" r:id="rId23"/>
    <p:sldId id="290" r:id="rId24"/>
    <p:sldId id="268" r:id="rId25"/>
    <p:sldId id="304" r:id="rId26"/>
    <p:sldId id="269" r:id="rId27"/>
    <p:sldId id="271" r:id="rId28"/>
    <p:sldId id="272" r:id="rId29"/>
    <p:sldId id="273" r:id="rId30"/>
    <p:sldId id="274" r:id="rId31"/>
    <p:sldId id="279" r:id="rId32"/>
    <p:sldId id="280" r:id="rId33"/>
    <p:sldId id="281" r:id="rId34"/>
    <p:sldId id="292" r:id="rId35"/>
    <p:sldId id="293" r:id="rId36"/>
    <p:sldId id="294" r:id="rId37"/>
    <p:sldId id="295" r:id="rId38"/>
    <p:sldId id="296" r:id="rId3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139" autoAdjust="0"/>
  </p:normalViewPr>
  <p:slideViewPr>
    <p:cSldViewPr>
      <p:cViewPr>
        <p:scale>
          <a:sx n="70" d="100"/>
          <a:sy n="70" d="100"/>
        </p:scale>
        <p:origin x="-71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9A5F5C-3945-4FA9-8DD1-C1ABF41E4E3A}" type="datetimeFigureOut">
              <a:rPr lang="en-US" smtClean="0"/>
              <a:pPr/>
              <a:t>9/9/2018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942319-3F76-43E2-A914-E0E07D1487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792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5" name="Subtitle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1" name="Date Placeholder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3097E2D4-7795-4E49-B01C-F64A17A948E4}" type="datetimeFigureOut">
              <a:rPr lang="en-US" smtClean="0"/>
              <a:pPr/>
              <a:t>9/9/2018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AEBFB113-1F30-4CB3-8DBD-0E4929974E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97E2D4-7795-4E49-B01C-F64A17A948E4}" type="datetimeFigureOut">
              <a:rPr lang="en-US" smtClean="0"/>
              <a:pPr/>
              <a:t>9/9/2018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BFB113-1F30-4CB3-8DBD-0E4929974E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3097E2D4-7795-4E49-B01C-F64A17A948E4}" type="datetimeFigureOut">
              <a:rPr lang="en-US" smtClean="0"/>
              <a:pPr/>
              <a:t>9/9/2018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AEBFB113-1F30-4CB3-8DBD-0E4929974E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97E2D4-7795-4E49-B01C-F64A17A948E4}" type="datetimeFigureOut">
              <a:rPr lang="en-US" smtClean="0"/>
              <a:pPr/>
              <a:t>9/9/2018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BFB113-1F30-4CB3-8DBD-0E4929974E8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097E2D4-7795-4E49-B01C-F64A17A948E4}" type="datetimeFigureOut">
              <a:rPr lang="en-US" smtClean="0"/>
              <a:pPr/>
              <a:t>9/9/2018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AEBFB113-1F30-4CB3-8DBD-0E4929974E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97E2D4-7795-4E49-B01C-F64A17A948E4}" type="datetimeFigureOut">
              <a:rPr lang="en-US" smtClean="0"/>
              <a:pPr/>
              <a:t>9/9/2018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BFB113-1F30-4CB3-8DBD-0E4929974E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97E2D4-7795-4E49-B01C-F64A17A948E4}" type="datetimeFigureOut">
              <a:rPr lang="en-US" smtClean="0"/>
              <a:pPr/>
              <a:t>9/9/2018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BFB113-1F30-4CB3-8DBD-0E4929974E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97E2D4-7795-4E49-B01C-F64A17A948E4}" type="datetimeFigureOut">
              <a:rPr lang="en-US" smtClean="0"/>
              <a:pPr/>
              <a:t>9/9/2018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BFB113-1F30-4CB3-8DBD-0E4929974E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3097E2D4-7795-4E49-B01C-F64A17A948E4}" type="datetimeFigureOut">
              <a:rPr lang="en-US" smtClean="0"/>
              <a:pPr/>
              <a:t>9/9/2018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BFB113-1F30-4CB3-8DBD-0E4929974E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97E2D4-7795-4E49-B01C-F64A17A948E4}" type="datetimeFigureOut">
              <a:rPr lang="en-US" smtClean="0"/>
              <a:pPr/>
              <a:t>9/9/2018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BFB113-1F30-4CB3-8DBD-0E4929974E8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3097E2D4-7795-4E49-B01C-F64A17A948E4}" type="datetimeFigureOut">
              <a:rPr lang="en-US" smtClean="0"/>
              <a:pPr/>
              <a:t>9/9/2018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EBFB113-1F30-4CB3-8DBD-0E4929974E8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Picture Placeholder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4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1" name="Text Placeholder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7" name="Date Placeholder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3097E2D4-7795-4E49-B01C-F64A17A948E4}" type="datetimeFigureOut">
              <a:rPr lang="en-US" smtClean="0"/>
              <a:pPr/>
              <a:t>9/9/2018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AEBFB113-1F30-4CB3-8DBD-0E4929974E8D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2.jpeg"/><Relationship Id="rId5" Type="http://schemas.openxmlformats.org/officeDocument/2006/relationships/image" Target="../media/image11.jpeg"/><Relationship Id="rId4" Type="http://schemas.openxmlformats.org/officeDocument/2006/relationships/image" Target="../media/image10.jpeg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4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762000"/>
            <a:ext cx="8153400" cy="2286000"/>
          </a:xfrm>
        </p:spPr>
        <p:txBody>
          <a:bodyPr/>
          <a:lstStyle/>
          <a:p>
            <a:pPr algn="ctr"/>
            <a:r>
              <a:rPr lang="en-US" dirty="0" smtClean="0">
                <a:solidFill>
                  <a:srgbClr val="002060"/>
                </a:solidFill>
              </a:rPr>
              <a:t/>
            </a:r>
            <a:br>
              <a:rPr lang="en-US" dirty="0" smtClean="0">
                <a:solidFill>
                  <a:srgbClr val="002060"/>
                </a:solidFill>
              </a:rPr>
            </a:br>
            <a:r>
              <a:rPr lang="en-US" dirty="0" smtClean="0">
                <a:solidFill>
                  <a:srgbClr val="002060"/>
                </a:solidFill>
              </a:rPr>
              <a:t>INITATION OF </a:t>
            </a:r>
            <a:r>
              <a:rPr lang="en-US" dirty="0" smtClean="0">
                <a:solidFill>
                  <a:srgbClr val="002060"/>
                </a:solidFill>
              </a:rPr>
              <a:t>dialysis </a:t>
            </a:r>
            <a:r>
              <a:rPr lang="en-US" dirty="0" smtClean="0">
                <a:solidFill>
                  <a:srgbClr val="002060"/>
                </a:solidFill>
              </a:rPr>
              <a:t>:</a:t>
            </a:r>
            <a:r>
              <a:rPr lang="en-US" dirty="0">
                <a:solidFill>
                  <a:srgbClr val="002060"/>
                </a:solidFill>
              </a:rPr>
              <a:t> </a:t>
            </a:r>
            <a:r>
              <a:rPr lang="en-US" dirty="0" smtClean="0">
                <a:solidFill>
                  <a:srgbClr val="002060"/>
                </a:solidFill>
              </a:rPr>
              <a:t>Early versus  late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>
          <a:xfrm>
            <a:off x="1143000" y="3810000"/>
            <a:ext cx="6858000" cy="1676400"/>
          </a:xfrm>
        </p:spPr>
        <p:txBody>
          <a:bodyPr>
            <a:normAutofit lnSpcReduction="10000"/>
          </a:bodyPr>
          <a:lstStyle/>
          <a:p>
            <a:pPr algn="ctr"/>
            <a:r>
              <a:rPr lang="en-US" sz="3100" b="1" dirty="0" err="1" smtClean="0">
                <a:solidFill>
                  <a:schemeClr val="accent5">
                    <a:lumMod val="50000"/>
                  </a:schemeClr>
                </a:solidFill>
              </a:rPr>
              <a:t>Prof.Dr</a:t>
            </a:r>
            <a:r>
              <a:rPr lang="en-US" sz="3100" b="1" dirty="0" smtClean="0">
                <a:solidFill>
                  <a:schemeClr val="accent5">
                    <a:lumMod val="50000"/>
                  </a:schemeClr>
                </a:solidFill>
              </a:rPr>
              <a:t>. </a:t>
            </a:r>
            <a:r>
              <a:rPr lang="en-US" sz="3100" b="1" dirty="0">
                <a:solidFill>
                  <a:schemeClr val="accent5">
                    <a:lumMod val="50000"/>
                  </a:schemeClr>
                </a:solidFill>
              </a:rPr>
              <a:t>Ali </a:t>
            </a:r>
            <a:r>
              <a:rPr lang="en-US" sz="3100" b="1" dirty="0" err="1">
                <a:solidFill>
                  <a:schemeClr val="accent5">
                    <a:lumMod val="50000"/>
                  </a:schemeClr>
                </a:solidFill>
              </a:rPr>
              <a:t>Taha</a:t>
            </a:r>
            <a:r>
              <a:rPr lang="en-US" sz="3100" b="1" dirty="0">
                <a:solidFill>
                  <a:schemeClr val="accent5">
                    <a:lumMod val="50000"/>
                  </a:schemeClr>
                </a:solidFill>
              </a:rPr>
              <a:t> </a:t>
            </a:r>
            <a:r>
              <a:rPr lang="en-US" sz="3100" b="1" dirty="0" err="1" smtClean="0">
                <a:solidFill>
                  <a:schemeClr val="accent5">
                    <a:lumMod val="50000"/>
                  </a:schemeClr>
                </a:solidFill>
              </a:rPr>
              <a:t>Alkoriaty</a:t>
            </a:r>
            <a:endParaRPr lang="en-US" sz="3100" b="1" dirty="0" smtClean="0">
              <a:solidFill>
                <a:schemeClr val="accent5">
                  <a:lumMod val="50000"/>
                </a:schemeClr>
              </a:solidFill>
            </a:endParaRPr>
          </a:p>
          <a:p>
            <a:pPr algn="ctr"/>
            <a:r>
              <a:rPr lang="en-US" sz="2400" b="1" dirty="0" smtClean="0">
                <a:solidFill>
                  <a:schemeClr val="accent5">
                    <a:lumMod val="50000"/>
                  </a:schemeClr>
                </a:solidFill>
              </a:rPr>
              <a:t>Professor 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</a:rPr>
              <a:t>of internal medicine and nephrology</a:t>
            </a:r>
          </a:p>
          <a:p>
            <a:pPr algn="ctr"/>
            <a:r>
              <a:rPr lang="en-US" sz="2400" b="1" dirty="0">
                <a:solidFill>
                  <a:schemeClr val="accent5">
                    <a:lumMod val="50000"/>
                  </a:schemeClr>
                </a:solidFill>
              </a:rPr>
              <a:t>Head of </a:t>
            </a:r>
            <a:r>
              <a:rPr lang="en-US" sz="2400" b="1" smtClean="0">
                <a:solidFill>
                  <a:schemeClr val="accent5">
                    <a:lumMod val="50000"/>
                  </a:schemeClr>
                </a:solidFill>
              </a:rPr>
              <a:t>nephrology unit</a:t>
            </a:r>
            <a:endParaRPr lang="en-US" sz="2400" b="1" dirty="0">
              <a:solidFill>
                <a:schemeClr val="accent5">
                  <a:lumMod val="50000"/>
                </a:schemeClr>
              </a:solidFill>
            </a:endParaRPr>
          </a:p>
          <a:p>
            <a:pPr algn="ctr"/>
            <a:r>
              <a:rPr lang="en-US" sz="2400" b="1" dirty="0" err="1">
                <a:solidFill>
                  <a:schemeClr val="accent5">
                    <a:lumMod val="50000"/>
                  </a:schemeClr>
                </a:solidFill>
              </a:rPr>
              <a:t>Suhag</a:t>
            </a:r>
            <a:r>
              <a:rPr lang="en-US" sz="2400" b="1" dirty="0">
                <a:solidFill>
                  <a:schemeClr val="accent5">
                    <a:lumMod val="50000"/>
                  </a:schemeClr>
                </a:solidFill>
              </a:rPr>
              <a:t> faculty of medicine</a:t>
            </a:r>
          </a:p>
          <a:p>
            <a:pPr algn="ctr"/>
            <a:endParaRPr lang="en-US" sz="2400" b="1" dirty="0">
              <a:solidFill>
                <a:schemeClr val="accent5">
                  <a:lumMod val="5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7239000" cy="1371600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en-US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STARTING dialysis</a:t>
            </a:r>
            <a:r>
              <a:rPr lang="en-US" sz="32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: Early versus Late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153400" cy="4779336"/>
          </a:xfrm>
        </p:spPr>
        <p:txBody>
          <a:bodyPr>
            <a:normAutofit/>
          </a:bodyPr>
          <a:lstStyle/>
          <a:p>
            <a:pPr marL="365760" lvl="0" indent="-256032">
              <a:spcBef>
                <a:spcPts val="300"/>
              </a:spcBef>
              <a:buClr>
                <a:srgbClr val="FF0000"/>
              </a:buClr>
              <a:buSzPct val="70000"/>
              <a:buFont typeface="Wingdings" pitchFamily="2" charset="2"/>
              <a:buChar char="ü"/>
            </a:pPr>
            <a:r>
              <a:rPr lang="en-US" sz="2400" dirty="0">
                <a:solidFill>
                  <a:prstClr val="black"/>
                </a:solidFill>
                <a:latin typeface="Mongolian Baiti" pitchFamily="66" charset="0"/>
                <a:cs typeface="Mongolian Baiti" pitchFamily="66" charset="0"/>
              </a:rPr>
              <a:t>The key question is whether we have to start dialysis prior to, or after the overt development of these uremic symptoms and signs.</a:t>
            </a:r>
          </a:p>
          <a:p>
            <a:pPr marL="365760" lvl="0" indent="-256032">
              <a:spcBef>
                <a:spcPts val="300"/>
              </a:spcBef>
              <a:buClr>
                <a:srgbClr val="FF0000"/>
              </a:buClr>
              <a:buSzPct val="70000"/>
              <a:buFont typeface="Wingdings" pitchFamily="2" charset="2"/>
              <a:buChar char="ü"/>
            </a:pPr>
            <a:endParaRPr lang="en-US" sz="2000" dirty="0">
              <a:solidFill>
                <a:prstClr val="black"/>
              </a:solidFill>
              <a:latin typeface="Georgia"/>
            </a:endParaRPr>
          </a:p>
          <a:p>
            <a:pPr marL="0" indent="0">
              <a:buNone/>
            </a:pPr>
            <a:endParaRPr lang="en-US" sz="2800" dirty="0">
              <a:cs typeface="Tahoma" pitchFamily="34" charset="0"/>
            </a:endParaRPr>
          </a:p>
          <a:p>
            <a:pPr marL="365760" lvl="0" indent="-256032" algn="just">
              <a:lnSpc>
                <a:spcPct val="150000"/>
              </a:lnSpc>
              <a:spcBef>
                <a:spcPts val="300"/>
              </a:spcBef>
              <a:buClr>
                <a:srgbClr val="FF0000"/>
              </a:buClr>
              <a:buSzPct val="70000"/>
              <a:buFont typeface="Wingdings" pitchFamily="2" charset="2"/>
              <a:buChar char="Ø"/>
            </a:pPr>
            <a:r>
              <a:rPr lang="en-US" sz="2400" dirty="0">
                <a:solidFill>
                  <a:srgbClr val="0070C0"/>
                </a:solidFill>
                <a:latin typeface="Georgia"/>
              </a:rPr>
              <a:t>When to start dialysis is a subject to be controversy.</a:t>
            </a:r>
          </a:p>
          <a:p>
            <a:endParaRPr lang="en-US" sz="2800" dirty="0">
              <a:cs typeface="Tahoma" pitchFamily="34" charset="0"/>
            </a:endParaRPr>
          </a:p>
          <a:p>
            <a:endParaRPr lang="en-US" sz="2800" dirty="0">
              <a:cs typeface="Tahoma" pitchFamily="34" charset="0"/>
            </a:endParaRPr>
          </a:p>
          <a:p>
            <a:pPr>
              <a:buClr>
                <a:srgbClr val="FF0000"/>
              </a:buClr>
              <a:buSzPct val="70000"/>
              <a:buFont typeface="Wingdings" pitchFamily="2" charset="2"/>
              <a:buChar char="ü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0255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base"/>
            <a:r>
              <a:rPr lang="en-US" sz="40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STARTING dialysis: Early versus Late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Since 2001, 10 observational studies have examined the issue of comorbidity-adjusted survival </a:t>
            </a:r>
            <a:r>
              <a:rPr lang="en-US" i="1" dirty="0"/>
              <a:t>versus</a:t>
            </a:r>
            <a:r>
              <a:rPr lang="en-US" dirty="0"/>
              <a:t> </a:t>
            </a:r>
            <a:r>
              <a:rPr lang="en-US" dirty="0" err="1"/>
              <a:t>eGFR</a:t>
            </a:r>
            <a:r>
              <a:rPr lang="en-US" dirty="0"/>
              <a:t> level (as assessed </a:t>
            </a:r>
            <a:r>
              <a:rPr lang="en-US" dirty="0" smtClean="0"/>
              <a:t>MDRD </a:t>
            </a:r>
            <a:r>
              <a:rPr lang="en-US" dirty="0"/>
              <a:t>equation) at dialysis initiation. </a:t>
            </a:r>
            <a:endParaRPr lang="en-US" dirty="0" smtClean="0"/>
          </a:p>
          <a:p>
            <a:r>
              <a:rPr lang="en-US" dirty="0" smtClean="0"/>
              <a:t>All </a:t>
            </a:r>
            <a:r>
              <a:rPr lang="en-US" dirty="0"/>
              <a:t>but two of these studies found a comorbidity-adjusted </a:t>
            </a:r>
            <a:r>
              <a:rPr lang="en-US" b="1" dirty="0"/>
              <a:t>survival disadvantage </a:t>
            </a:r>
            <a:r>
              <a:rPr lang="en-US" dirty="0"/>
              <a:t>of early dialysis </a:t>
            </a:r>
            <a:r>
              <a:rPr lang="en-US" dirty="0" smtClean="0"/>
              <a:t>initiation.</a:t>
            </a:r>
          </a:p>
          <a:p>
            <a:pPr lvl="2" fontAlgn="base"/>
            <a:r>
              <a:rPr lang="en-US" dirty="0" smtClean="0"/>
              <a:t>                                </a:t>
            </a:r>
            <a:r>
              <a:rPr lang="en-US" dirty="0" err="1" smtClean="0"/>
              <a:t>Korevaar</a:t>
            </a:r>
            <a:r>
              <a:rPr lang="en-US" dirty="0"/>
              <a:t> </a:t>
            </a:r>
            <a:r>
              <a:rPr lang="en-US" dirty="0" smtClean="0"/>
              <a:t>JC, et al., Lancet,</a:t>
            </a:r>
            <a:r>
              <a:rPr lang="en-US" dirty="0"/>
              <a:t> 2001</a:t>
            </a:r>
          </a:p>
        </p:txBody>
      </p:sp>
    </p:spTree>
    <p:extLst>
      <p:ext uri="{BB962C8B-B14F-4D97-AF65-F5344CB8AC3E}">
        <p14:creationId xmlns:p14="http://schemas.microsoft.com/office/powerpoint/2010/main" val="17748162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2296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8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STARTING dialysis: Early versus </a:t>
            </a:r>
            <a:r>
              <a:rPr lang="en-US" sz="28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Late                     </a:t>
            </a:r>
            <a:r>
              <a:rPr lang="en-US" sz="3200" dirty="0" smtClean="0">
                <a:solidFill>
                  <a:schemeClr val="tx1"/>
                </a:solidFill>
              </a:rPr>
              <a:t>The  </a:t>
            </a:r>
            <a:r>
              <a:rPr lang="en-US" sz="3200" dirty="0">
                <a:solidFill>
                  <a:schemeClr val="tx1"/>
                </a:solidFill>
              </a:rPr>
              <a:t>dilemma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b="1" dirty="0" smtClean="0"/>
              <a:t>Malnourished </a:t>
            </a:r>
            <a:r>
              <a:rPr lang="en-US" b="1" dirty="0"/>
              <a:t>fragile patients with low muscle mass with or without obvious comorbidities and with potential low survival may start dialysis with a high </a:t>
            </a:r>
            <a:r>
              <a:rPr lang="en-US" b="1" dirty="0" err="1"/>
              <a:t>eGFR</a:t>
            </a:r>
            <a:r>
              <a:rPr lang="en-US" b="1" dirty="0"/>
              <a:t> due to low creatinine appearance</a:t>
            </a:r>
            <a:r>
              <a:rPr lang="en-US" dirty="0" smtClean="0"/>
              <a:t>.</a:t>
            </a:r>
          </a:p>
          <a:p>
            <a:r>
              <a:rPr lang="en-US" dirty="0"/>
              <a:t>On the other hand, </a:t>
            </a:r>
            <a:r>
              <a:rPr lang="en-US" b="1" dirty="0"/>
              <a:t>‘healthy’ well-nourished patients with high muscle mass will have a higher serum creatinine and lower </a:t>
            </a:r>
            <a:r>
              <a:rPr lang="en-US" b="1" dirty="0" err="1"/>
              <a:t>eGFR</a:t>
            </a:r>
            <a:r>
              <a:rPr lang="en-US" b="1" dirty="0"/>
              <a:t> </a:t>
            </a:r>
            <a:r>
              <a:rPr lang="en-US" dirty="0"/>
              <a:t>but a relatively low mortality risk. </a:t>
            </a:r>
            <a:r>
              <a:rPr lang="en-US" dirty="0" smtClean="0"/>
              <a:t> </a:t>
            </a:r>
          </a:p>
          <a:p>
            <a:pPr lvl="2" fontAlgn="base"/>
            <a:r>
              <a:rPr lang="en-US" dirty="0" smtClean="0"/>
              <a:t>                           </a:t>
            </a:r>
            <a:r>
              <a:rPr lang="en-US" dirty="0" err="1" smtClean="0"/>
              <a:t>Ramkumar</a:t>
            </a:r>
            <a:r>
              <a:rPr lang="en-US" dirty="0"/>
              <a:t> </a:t>
            </a:r>
            <a:r>
              <a:rPr lang="en-US" dirty="0" smtClean="0"/>
              <a:t>et al.,</a:t>
            </a:r>
            <a:r>
              <a:rPr lang="en-US" dirty="0"/>
              <a:t> </a:t>
            </a:r>
            <a:r>
              <a:rPr lang="en-US" dirty="0" err="1"/>
              <a:t>Perit</a:t>
            </a:r>
            <a:r>
              <a:rPr lang="en-US" dirty="0"/>
              <a:t> Dial </a:t>
            </a:r>
            <a:r>
              <a:rPr lang="en-US" dirty="0" err="1"/>
              <a:t>Int</a:t>
            </a:r>
            <a:r>
              <a:rPr lang="en-US" dirty="0"/>
              <a:t> 2005</a:t>
            </a:r>
          </a:p>
        </p:txBody>
      </p:sp>
    </p:spTree>
    <p:extLst>
      <p:ext uri="{BB962C8B-B14F-4D97-AF65-F5344CB8AC3E}">
        <p14:creationId xmlns:p14="http://schemas.microsoft.com/office/powerpoint/2010/main" val="3637691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solidFill>
                  <a:srgbClr val="C00000"/>
                </a:solidFill>
              </a:rPr>
              <a:t>Benefits of early </a:t>
            </a:r>
            <a:r>
              <a:rPr lang="en-US" dirty="0" smtClean="0">
                <a:solidFill>
                  <a:srgbClr val="C00000"/>
                </a:solidFill>
              </a:rPr>
              <a:t>initiation: 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24208"/>
            <a:ext cx="8382000" cy="4525963"/>
          </a:xfrm>
        </p:spPr>
        <p:txBody>
          <a:bodyPr>
            <a:noAutofit/>
          </a:bodyPr>
          <a:lstStyle/>
          <a:p>
            <a:pPr lvl="1"/>
            <a:r>
              <a:rPr lang="en-US" sz="3200" dirty="0" smtClean="0">
                <a:solidFill>
                  <a:srgbClr val="7030A0"/>
                </a:solidFill>
              </a:rPr>
              <a:t>easier </a:t>
            </a:r>
            <a:r>
              <a:rPr lang="en-US" sz="3200" dirty="0">
                <a:solidFill>
                  <a:srgbClr val="7030A0"/>
                </a:solidFill>
              </a:rPr>
              <a:t>management of comorbid conditions, </a:t>
            </a:r>
            <a:endParaRPr lang="en-US" sz="3200" dirty="0" smtClean="0">
              <a:solidFill>
                <a:srgbClr val="7030A0"/>
              </a:solidFill>
            </a:endParaRPr>
          </a:p>
          <a:p>
            <a:pPr lvl="1"/>
            <a:r>
              <a:rPr lang="en-US" sz="3200" dirty="0" smtClean="0">
                <a:solidFill>
                  <a:srgbClr val="7030A0"/>
                </a:solidFill>
              </a:rPr>
              <a:t>better </a:t>
            </a:r>
            <a:r>
              <a:rPr lang="en-US" sz="3200" dirty="0">
                <a:solidFill>
                  <a:srgbClr val="7030A0"/>
                </a:solidFill>
              </a:rPr>
              <a:t>nutritional status, </a:t>
            </a:r>
            <a:endParaRPr lang="en-US" sz="3200" dirty="0" smtClean="0">
              <a:solidFill>
                <a:srgbClr val="7030A0"/>
              </a:solidFill>
            </a:endParaRPr>
          </a:p>
          <a:p>
            <a:pPr lvl="1"/>
            <a:r>
              <a:rPr lang="en-US" sz="3200" dirty="0" smtClean="0">
                <a:solidFill>
                  <a:srgbClr val="7030A0"/>
                </a:solidFill>
              </a:rPr>
              <a:t>better </a:t>
            </a:r>
            <a:r>
              <a:rPr lang="en-US" sz="3200" dirty="0">
                <a:solidFill>
                  <a:srgbClr val="7030A0"/>
                </a:solidFill>
              </a:rPr>
              <a:t>blood </a:t>
            </a:r>
            <a:r>
              <a:rPr lang="en-US" sz="3200" dirty="0" smtClean="0">
                <a:solidFill>
                  <a:srgbClr val="7030A0"/>
                </a:solidFill>
              </a:rPr>
              <a:t>pressure</a:t>
            </a:r>
          </a:p>
          <a:p>
            <a:pPr lvl="1"/>
            <a:r>
              <a:rPr lang="en-US" sz="3200" dirty="0" smtClean="0">
                <a:solidFill>
                  <a:srgbClr val="7030A0"/>
                </a:solidFill>
              </a:rPr>
              <a:t>Better metabolic control, </a:t>
            </a:r>
            <a:r>
              <a:rPr lang="en-US" sz="3200" dirty="0">
                <a:solidFill>
                  <a:srgbClr val="7030A0"/>
                </a:solidFill>
              </a:rPr>
              <a:t>and</a:t>
            </a:r>
            <a:endParaRPr lang="en-US" sz="3200" dirty="0" smtClean="0">
              <a:solidFill>
                <a:srgbClr val="7030A0"/>
              </a:solidFill>
            </a:endParaRPr>
          </a:p>
          <a:p>
            <a:pPr lvl="1"/>
            <a:r>
              <a:rPr lang="en-US" sz="3200" dirty="0" smtClean="0">
                <a:solidFill>
                  <a:srgbClr val="7030A0"/>
                </a:solidFill>
              </a:rPr>
              <a:t>lesser need for hospitalization </a:t>
            </a:r>
          </a:p>
          <a:p>
            <a:r>
              <a:rPr lang="en-US" sz="3600" dirty="0" smtClean="0"/>
              <a:t>Hence; </a:t>
            </a:r>
            <a:r>
              <a:rPr lang="en-US" sz="3600" dirty="0"/>
              <a:t>better outcome and, lower economic burden. </a:t>
            </a:r>
            <a:endParaRPr lang="en-US" sz="3600" dirty="0" smtClean="0"/>
          </a:p>
          <a:p>
            <a:pPr marL="0" indent="0">
              <a:buNone/>
            </a:pPr>
            <a:r>
              <a:rPr lang="en-US" sz="2000" dirty="0" smtClean="0"/>
              <a:t>                                           </a:t>
            </a:r>
            <a:r>
              <a:rPr lang="en-US" sz="2000" dirty="0" smtClean="0"/>
              <a:t>Wright </a:t>
            </a:r>
            <a:r>
              <a:rPr lang="en-US" sz="2000" dirty="0"/>
              <a:t>et al., </a:t>
            </a:r>
            <a:r>
              <a:rPr lang="en-US" sz="2000" dirty="0" err="1"/>
              <a:t>Clin</a:t>
            </a:r>
            <a:r>
              <a:rPr lang="en-US" sz="2000" dirty="0"/>
              <a:t> J Am </a:t>
            </a:r>
            <a:r>
              <a:rPr lang="en-US" sz="2000" dirty="0" err="1"/>
              <a:t>Soc</a:t>
            </a:r>
            <a:r>
              <a:rPr lang="en-US" sz="2000" dirty="0"/>
              <a:t> </a:t>
            </a:r>
            <a:r>
              <a:rPr lang="en-US" sz="2000" dirty="0" err="1"/>
              <a:t>Nephrol</a:t>
            </a:r>
            <a:r>
              <a:rPr lang="en-US" sz="2000" dirty="0"/>
              <a:t> 2010</a:t>
            </a:r>
          </a:p>
          <a:p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3738794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C00000"/>
                </a:solidFill>
              </a:rPr>
              <a:t>Bad effects of early HD</a:t>
            </a:r>
            <a:endParaRPr lang="en-US" dirty="0">
              <a:solidFill>
                <a:srgbClr val="C0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25963"/>
          </a:xfrm>
        </p:spPr>
        <p:txBody>
          <a:bodyPr>
            <a:noAutofit/>
          </a:bodyPr>
          <a:lstStyle/>
          <a:p>
            <a:pPr marL="0" indent="0" fontAlgn="base">
              <a:buNone/>
            </a:pPr>
            <a:r>
              <a:rPr lang="en-US" sz="2800" b="1" dirty="0"/>
              <a:t>Cardiovascular Comorbidity and Early Dialysis</a:t>
            </a:r>
          </a:p>
          <a:p>
            <a:pPr fontAlgn="base"/>
            <a:r>
              <a:rPr lang="en-US" sz="2800" dirty="0"/>
              <a:t>Incident and prevalent hemodialysis patients have high prevalence </a:t>
            </a:r>
            <a:r>
              <a:rPr lang="en-US" sz="2800" dirty="0" smtClean="0"/>
              <a:t>of</a:t>
            </a:r>
          </a:p>
          <a:p>
            <a:pPr lvl="1" fontAlgn="base"/>
            <a:r>
              <a:rPr lang="en-US" sz="2400" b="1" dirty="0" smtClean="0">
                <a:solidFill>
                  <a:srgbClr val="7030A0"/>
                </a:solidFill>
              </a:rPr>
              <a:t>left </a:t>
            </a:r>
            <a:r>
              <a:rPr lang="en-US" sz="2400" b="1" dirty="0">
                <a:solidFill>
                  <a:srgbClr val="7030A0"/>
                </a:solidFill>
              </a:rPr>
              <a:t>ventricular hypertrophy, </a:t>
            </a:r>
            <a:endParaRPr lang="en-US" sz="2400" b="1" dirty="0" smtClean="0">
              <a:solidFill>
                <a:srgbClr val="7030A0"/>
              </a:solidFill>
            </a:endParaRPr>
          </a:p>
          <a:p>
            <a:pPr lvl="1" fontAlgn="base"/>
            <a:r>
              <a:rPr lang="en-US" sz="2400" b="1" dirty="0" smtClean="0">
                <a:solidFill>
                  <a:srgbClr val="7030A0"/>
                </a:solidFill>
              </a:rPr>
              <a:t>systolic </a:t>
            </a:r>
            <a:r>
              <a:rPr lang="en-US" sz="2400" b="1" dirty="0">
                <a:solidFill>
                  <a:srgbClr val="7030A0"/>
                </a:solidFill>
              </a:rPr>
              <a:t>and diastolic </a:t>
            </a:r>
            <a:r>
              <a:rPr lang="en-US" sz="2400" b="1" dirty="0" smtClean="0">
                <a:solidFill>
                  <a:srgbClr val="7030A0"/>
                </a:solidFill>
              </a:rPr>
              <a:t>dysfunction</a:t>
            </a:r>
            <a:r>
              <a:rPr lang="en-US" sz="2400" b="1" dirty="0">
                <a:solidFill>
                  <a:srgbClr val="7030A0"/>
                </a:solidFill>
              </a:rPr>
              <a:t>, and </a:t>
            </a:r>
            <a:endParaRPr lang="en-US" sz="2400" b="1" dirty="0" smtClean="0">
              <a:solidFill>
                <a:srgbClr val="7030A0"/>
              </a:solidFill>
            </a:endParaRPr>
          </a:p>
          <a:p>
            <a:pPr lvl="1" fontAlgn="base"/>
            <a:r>
              <a:rPr lang="en-US" sz="2400" b="1" dirty="0" smtClean="0">
                <a:solidFill>
                  <a:srgbClr val="7030A0"/>
                </a:solidFill>
              </a:rPr>
              <a:t>ischemic </a:t>
            </a:r>
            <a:r>
              <a:rPr lang="en-US" sz="2400" b="1" dirty="0">
                <a:solidFill>
                  <a:srgbClr val="7030A0"/>
                </a:solidFill>
              </a:rPr>
              <a:t>myocardial disease and are prone to </a:t>
            </a:r>
            <a:endParaRPr lang="en-US" sz="2400" b="1" dirty="0" smtClean="0">
              <a:solidFill>
                <a:srgbClr val="7030A0"/>
              </a:solidFill>
            </a:endParaRPr>
          </a:p>
          <a:p>
            <a:pPr lvl="1" fontAlgn="base"/>
            <a:r>
              <a:rPr lang="en-US" sz="2400" b="1" dirty="0" smtClean="0">
                <a:solidFill>
                  <a:srgbClr val="7030A0"/>
                </a:solidFill>
              </a:rPr>
              <a:t>sudden </a:t>
            </a:r>
            <a:r>
              <a:rPr lang="en-US" sz="2400" b="1" dirty="0">
                <a:solidFill>
                  <a:srgbClr val="7030A0"/>
                </a:solidFill>
              </a:rPr>
              <a:t>cardiac </a:t>
            </a:r>
            <a:r>
              <a:rPr lang="en-US" sz="2400" b="1" dirty="0" smtClean="0">
                <a:solidFill>
                  <a:srgbClr val="7030A0"/>
                </a:solidFill>
              </a:rPr>
              <a:t>death </a:t>
            </a:r>
          </a:p>
          <a:p>
            <a:pPr lvl="1" fontAlgn="base"/>
            <a:r>
              <a:rPr lang="en-US" sz="2400" b="1" dirty="0">
                <a:solidFill>
                  <a:srgbClr val="7030A0"/>
                </a:solidFill>
              </a:rPr>
              <a:t>m</a:t>
            </a:r>
            <a:r>
              <a:rPr lang="en-US" sz="2400" b="1" dirty="0" smtClean="0">
                <a:solidFill>
                  <a:srgbClr val="7030A0"/>
                </a:solidFill>
              </a:rPr>
              <a:t>yocardial stunning, </a:t>
            </a:r>
            <a:r>
              <a:rPr lang="en-US" sz="2400" b="1" dirty="0">
                <a:solidFill>
                  <a:srgbClr val="7030A0"/>
                </a:solidFill>
              </a:rPr>
              <a:t>and </a:t>
            </a:r>
            <a:endParaRPr lang="en-US" sz="2400" b="1" dirty="0" smtClean="0">
              <a:solidFill>
                <a:srgbClr val="7030A0"/>
              </a:solidFill>
            </a:endParaRPr>
          </a:p>
          <a:p>
            <a:pPr lvl="1" fontAlgn="base"/>
            <a:r>
              <a:rPr lang="en-US" sz="2400" b="1" dirty="0" smtClean="0">
                <a:solidFill>
                  <a:srgbClr val="7030A0"/>
                </a:solidFill>
              </a:rPr>
              <a:t>ventricular </a:t>
            </a:r>
            <a:r>
              <a:rPr lang="en-US" sz="2400" b="1" dirty="0">
                <a:solidFill>
                  <a:srgbClr val="7030A0"/>
                </a:solidFill>
              </a:rPr>
              <a:t>arrhythmias</a:t>
            </a:r>
            <a:r>
              <a:rPr lang="en-US" sz="2400" dirty="0"/>
              <a:t>. </a:t>
            </a:r>
            <a:endParaRPr lang="en-US" sz="2400" dirty="0" smtClean="0"/>
          </a:p>
          <a:p>
            <a:pPr lvl="3" fontAlgn="base"/>
            <a:r>
              <a:rPr lang="en-US" sz="1800" dirty="0" smtClean="0"/>
              <a:t>                                                        McIntyre</a:t>
            </a:r>
            <a:r>
              <a:rPr lang="en-US" sz="1800" dirty="0"/>
              <a:t> </a:t>
            </a:r>
            <a:r>
              <a:rPr lang="en-US" sz="1800" dirty="0" smtClean="0"/>
              <a:t>CW.</a:t>
            </a:r>
            <a:r>
              <a:rPr lang="en-US" sz="1800" dirty="0"/>
              <a:t> Kidney </a:t>
            </a:r>
            <a:r>
              <a:rPr lang="en-US" sz="1800" dirty="0" err="1" smtClean="0"/>
              <a:t>Int</a:t>
            </a:r>
            <a:r>
              <a:rPr lang="en-US" sz="1800" dirty="0" smtClean="0"/>
              <a:t>,</a:t>
            </a:r>
            <a:r>
              <a:rPr lang="en-US" sz="1800" dirty="0"/>
              <a:t> </a:t>
            </a:r>
            <a:r>
              <a:rPr lang="en-US" sz="1800" dirty="0" smtClean="0"/>
              <a:t>2009</a:t>
            </a:r>
          </a:p>
          <a:p>
            <a:pPr lvl="3" fontAlgn="base"/>
            <a:r>
              <a:rPr lang="en-US" sz="1800" dirty="0" smtClean="0"/>
              <a:t>                          </a:t>
            </a:r>
            <a:r>
              <a:rPr lang="en-US" sz="1800" dirty="0" err="1" smtClean="0"/>
              <a:t>Sniderman</a:t>
            </a:r>
            <a:r>
              <a:rPr lang="en-US" sz="1800" dirty="0"/>
              <a:t> </a:t>
            </a:r>
            <a:r>
              <a:rPr lang="en-US" sz="1800" dirty="0" smtClean="0"/>
              <a:t>AD, et al.,</a:t>
            </a:r>
            <a:r>
              <a:rPr lang="en-US" sz="1800" dirty="0"/>
              <a:t> </a:t>
            </a:r>
            <a:r>
              <a:rPr lang="en-US" sz="1800" dirty="0" err="1"/>
              <a:t>Clin</a:t>
            </a:r>
            <a:r>
              <a:rPr lang="en-US" sz="1800" dirty="0"/>
              <a:t> J Am </a:t>
            </a:r>
            <a:r>
              <a:rPr lang="en-US" sz="1800" dirty="0" err="1"/>
              <a:t>Soc</a:t>
            </a:r>
            <a:r>
              <a:rPr lang="en-US" sz="1800" dirty="0"/>
              <a:t> </a:t>
            </a:r>
            <a:r>
              <a:rPr lang="en-US" sz="1800" dirty="0" err="1" smtClean="0"/>
              <a:t>Nephrol</a:t>
            </a:r>
            <a:r>
              <a:rPr lang="en-US" sz="1800" dirty="0" smtClean="0"/>
              <a:t>,</a:t>
            </a:r>
            <a:r>
              <a:rPr lang="en-US" sz="1800" dirty="0"/>
              <a:t> 2010</a:t>
            </a:r>
            <a:endParaRPr lang="en-US" sz="1800" dirty="0" smtClean="0"/>
          </a:p>
          <a:p>
            <a:pPr lvl="3" fontAlgn="base"/>
            <a:r>
              <a:rPr lang="en-US" sz="1800" dirty="0" smtClean="0"/>
              <a:t>                                                            Pun</a:t>
            </a:r>
            <a:r>
              <a:rPr lang="en-US" sz="1800" dirty="0"/>
              <a:t> </a:t>
            </a:r>
            <a:r>
              <a:rPr lang="en-US" sz="1800" i="1" dirty="0"/>
              <a:t>et </a:t>
            </a:r>
            <a:r>
              <a:rPr lang="en-US" sz="1800" i="1" dirty="0" smtClean="0"/>
              <a:t>al., </a:t>
            </a:r>
            <a:r>
              <a:rPr lang="en-US" sz="1800" dirty="0" smtClean="0"/>
              <a:t>Kidney </a:t>
            </a:r>
            <a:r>
              <a:rPr lang="en-US" sz="1800" dirty="0" err="1" smtClean="0"/>
              <a:t>Int</a:t>
            </a:r>
            <a:r>
              <a:rPr lang="en-US" sz="1800" dirty="0" smtClean="0"/>
              <a:t>,</a:t>
            </a:r>
            <a:r>
              <a:rPr lang="en-US" sz="1800" dirty="0"/>
              <a:t> 2009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7449968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C00000"/>
                </a:solidFill>
              </a:rPr>
              <a:t>Bad effects of early HD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229600" cy="4525963"/>
          </a:xfrm>
        </p:spPr>
        <p:txBody>
          <a:bodyPr>
            <a:noAutofit/>
          </a:bodyPr>
          <a:lstStyle/>
          <a:p>
            <a:pPr marL="0" indent="0" fontAlgn="base">
              <a:buNone/>
            </a:pPr>
            <a:r>
              <a:rPr lang="en-US" sz="2800" b="1" dirty="0"/>
              <a:t>C</a:t>
            </a:r>
            <a:r>
              <a:rPr lang="en-US" sz="2800" b="1" dirty="0" smtClean="0"/>
              <a:t>omplications </a:t>
            </a:r>
            <a:r>
              <a:rPr lang="en-US" sz="2800" b="1" dirty="0"/>
              <a:t>directly related to the dialysis </a:t>
            </a:r>
            <a:r>
              <a:rPr lang="en-US" sz="2800" b="1" dirty="0" smtClean="0"/>
              <a:t>therapy: </a:t>
            </a:r>
            <a:endParaRPr lang="en-US" sz="2800" b="1" dirty="0"/>
          </a:p>
          <a:p>
            <a:pPr fontAlgn="base"/>
            <a:r>
              <a:rPr lang="en-US" sz="2400" b="1" dirty="0" smtClean="0"/>
              <a:t>Infectious </a:t>
            </a:r>
            <a:r>
              <a:rPr lang="en-US" sz="2400" b="1" dirty="0"/>
              <a:t>complication</a:t>
            </a:r>
            <a:r>
              <a:rPr lang="en-US" sz="2400" dirty="0"/>
              <a:t>, however, seems to be an important source of morbidity and mortality. </a:t>
            </a:r>
          </a:p>
          <a:p>
            <a:pPr fontAlgn="base"/>
            <a:r>
              <a:rPr lang="en-US" sz="2400" b="1" dirty="0"/>
              <a:t>Septicemia </a:t>
            </a:r>
            <a:r>
              <a:rPr lang="en-US" sz="2400" dirty="0"/>
              <a:t>rates related to </a:t>
            </a:r>
            <a:r>
              <a:rPr lang="en-US" sz="2400" b="1" dirty="0"/>
              <a:t>vascular access </a:t>
            </a:r>
            <a:r>
              <a:rPr lang="en-US" sz="2400" dirty="0"/>
              <a:t>are rising, especially in the older population, where central catheters are used increasingly. </a:t>
            </a:r>
          </a:p>
          <a:p>
            <a:pPr lvl="3" fontAlgn="base"/>
            <a:r>
              <a:rPr lang="en-US" sz="1600" dirty="0" smtClean="0"/>
              <a:t>                                                          </a:t>
            </a:r>
            <a:r>
              <a:rPr lang="en-US" sz="1600" dirty="0" err="1" smtClean="0"/>
              <a:t>Shemin</a:t>
            </a:r>
            <a:r>
              <a:rPr lang="en-US" sz="1600" dirty="0"/>
              <a:t> D, </a:t>
            </a:r>
            <a:r>
              <a:rPr lang="en-US" sz="1600" dirty="0" smtClean="0"/>
              <a:t>et al.,.</a:t>
            </a:r>
            <a:r>
              <a:rPr lang="en-US" sz="1600" dirty="0"/>
              <a:t> Am J Kid </a:t>
            </a:r>
            <a:r>
              <a:rPr lang="en-US" sz="1600" dirty="0" smtClean="0"/>
              <a:t>Dis,</a:t>
            </a:r>
            <a:r>
              <a:rPr lang="en-US" sz="1600" dirty="0"/>
              <a:t> 2001</a:t>
            </a: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69277081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Bad effects of early HD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Other potential sources of morbidity and mortality are </a:t>
            </a:r>
            <a:r>
              <a:rPr lang="en-US" b="1" dirty="0"/>
              <a:t>hypotensive episodes </a:t>
            </a:r>
            <a:r>
              <a:rPr lang="en-US" dirty="0"/>
              <a:t>during </a:t>
            </a:r>
            <a:r>
              <a:rPr lang="en-US" dirty="0" smtClean="0"/>
              <a:t>hemodialysis. </a:t>
            </a:r>
          </a:p>
          <a:p>
            <a:r>
              <a:rPr lang="en-US" dirty="0" smtClean="0"/>
              <a:t>It </a:t>
            </a:r>
            <a:r>
              <a:rPr lang="en-US" dirty="0"/>
              <a:t>could be argued that </a:t>
            </a:r>
            <a:r>
              <a:rPr lang="en-US" b="1" dirty="0"/>
              <a:t>rapid deterioration of residual renal function </a:t>
            </a:r>
            <a:r>
              <a:rPr lang="en-US" dirty="0" smtClean="0"/>
              <a:t>may </a:t>
            </a:r>
            <a:r>
              <a:rPr lang="en-US" dirty="0"/>
              <a:t>be responsible for the observed excess mortality in the patients starting dialysis </a:t>
            </a:r>
            <a:r>
              <a:rPr lang="en-US" dirty="0" smtClean="0"/>
              <a:t>early. </a:t>
            </a:r>
            <a:r>
              <a:rPr lang="en-US" dirty="0" smtClean="0"/>
              <a:t>     </a:t>
            </a:r>
          </a:p>
          <a:p>
            <a:endParaRPr lang="en-US" dirty="0"/>
          </a:p>
          <a:p>
            <a:r>
              <a:rPr lang="en-US" sz="1600" dirty="0" smtClean="0"/>
              <a:t>                         </a:t>
            </a:r>
            <a:r>
              <a:rPr lang="en-US" sz="1600" dirty="0" err="1" smtClean="0"/>
              <a:t>Termorshuizen</a:t>
            </a:r>
            <a:r>
              <a:rPr lang="en-US" sz="1600" dirty="0" smtClean="0"/>
              <a:t> </a:t>
            </a:r>
            <a:r>
              <a:rPr lang="en-US" sz="1600" dirty="0" smtClean="0"/>
              <a:t>et al.,(</a:t>
            </a:r>
            <a:r>
              <a:rPr lang="en-US" sz="1600" dirty="0"/>
              <a:t>NECOSAD)-2. Am J Kidney Dis 2003</a:t>
            </a:r>
          </a:p>
        </p:txBody>
      </p:sp>
    </p:spTree>
    <p:extLst>
      <p:ext uri="{BB962C8B-B14F-4D97-AF65-F5344CB8AC3E}">
        <p14:creationId xmlns:p14="http://schemas.microsoft.com/office/powerpoint/2010/main" val="35129623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satMod val="150000"/>
                  </a:schemeClr>
                </a:solidFill>
                <a:cs typeface="Tahoma" pitchFamily="34" charset="0"/>
              </a:rPr>
              <a:t>Benefits of early start of dialysis</a:t>
            </a:r>
          </a:p>
        </p:txBody>
      </p:sp>
      <p:sp>
        <p:nvSpPr>
          <p:cNvPr id="4710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/>
            <a:r>
              <a:rPr lang="en-US" dirty="0" smtClean="0">
                <a:cs typeface="Tahoma" pitchFamily="34" charset="0"/>
              </a:rPr>
              <a:t>But survival </a:t>
            </a:r>
            <a:r>
              <a:rPr lang="en-US" dirty="0">
                <a:cs typeface="Tahoma" pitchFamily="34" charset="0"/>
              </a:rPr>
              <a:t>benefit is unproven.</a:t>
            </a:r>
            <a:endParaRPr lang="en-US" dirty="0">
              <a:cs typeface="Arial" pitchFamily="34" charset="0"/>
            </a:endParaRPr>
          </a:p>
          <a:p>
            <a:pPr lvl="1" algn="just">
              <a:buNone/>
            </a:pPr>
            <a:r>
              <a:rPr lang="en-US" dirty="0">
                <a:cs typeface="Arial" pitchFamily="34" charset="0"/>
              </a:rPr>
              <a:t>   </a:t>
            </a:r>
            <a:r>
              <a:rPr lang="en-US" dirty="0">
                <a:solidFill>
                  <a:schemeClr val="bg2">
                    <a:lumMod val="25000"/>
                  </a:schemeClr>
                </a:solidFill>
                <a:cs typeface="Arial" pitchFamily="34" charset="0"/>
              </a:rPr>
              <a:t>Key evidence relating overall outcome or mortality to the timing of dialysis initiation is lacking. </a:t>
            </a:r>
            <a:r>
              <a:rPr lang="en-US" sz="2000" dirty="0" err="1">
                <a:solidFill>
                  <a:srgbClr val="7030A0"/>
                </a:solidFill>
                <a:cs typeface="Arial" pitchFamily="34" charset="0"/>
              </a:rPr>
              <a:t>Ronco</a:t>
            </a:r>
            <a:r>
              <a:rPr lang="en-US" sz="2000" dirty="0">
                <a:solidFill>
                  <a:srgbClr val="7030A0"/>
                </a:solidFill>
                <a:cs typeface="Arial" pitchFamily="34" charset="0"/>
              </a:rPr>
              <a:t> C, et al: Peritoneal Dialysis Today.</a:t>
            </a:r>
            <a:r>
              <a:rPr lang="nl-NL" sz="2000" dirty="0">
                <a:solidFill>
                  <a:srgbClr val="7030A0"/>
                </a:solidFill>
                <a:cs typeface="Arial" pitchFamily="34" charset="0"/>
              </a:rPr>
              <a:t> Contrib Nephrol. Basel, Karger, 2003, vol 140, pp </a:t>
            </a:r>
            <a:r>
              <a:rPr lang="nl-NL" sz="2000" dirty="0" smtClean="0">
                <a:solidFill>
                  <a:srgbClr val="7030A0"/>
                </a:solidFill>
                <a:cs typeface="Arial" pitchFamily="34" charset="0"/>
              </a:rPr>
              <a:t>176–186</a:t>
            </a:r>
          </a:p>
          <a:p>
            <a:pPr marL="365760" lvl="0" indent="-256032">
              <a:spcBef>
                <a:spcPts val="300"/>
              </a:spcBef>
              <a:buClr>
                <a:srgbClr val="FF0000"/>
              </a:buClr>
              <a:buSzPct val="70000"/>
              <a:buFont typeface="Wingdings" pitchFamily="2" charset="2"/>
              <a:buChar char="ü"/>
            </a:pPr>
            <a:endParaRPr lang="en-US" sz="2200" i="1" dirty="0" smtClean="0">
              <a:solidFill>
                <a:srgbClr val="0070C0"/>
              </a:solidFill>
              <a:latin typeface="Georgia"/>
            </a:endParaRPr>
          </a:p>
          <a:p>
            <a:pPr marL="365760" lvl="0" indent="-256032">
              <a:spcBef>
                <a:spcPts val="300"/>
              </a:spcBef>
              <a:buClr>
                <a:srgbClr val="FF0000"/>
              </a:buClr>
              <a:buSzPct val="70000"/>
              <a:buFont typeface="Wingdings" pitchFamily="2" charset="2"/>
              <a:buChar char="ü"/>
            </a:pPr>
            <a:r>
              <a:rPr lang="en-US" sz="2200" i="1" dirty="0" smtClean="0">
                <a:solidFill>
                  <a:srgbClr val="0070C0"/>
                </a:solidFill>
                <a:latin typeface="Georgia"/>
              </a:rPr>
              <a:t> Also the </a:t>
            </a:r>
            <a:r>
              <a:rPr lang="en-US" sz="2200" i="1" dirty="0">
                <a:solidFill>
                  <a:srgbClr val="0070C0"/>
                </a:solidFill>
                <a:latin typeface="Georgia"/>
              </a:rPr>
              <a:t>potential complications of dialysis, and the changes in the way of life that many patients have to endure, are factors which should temper this decision.</a:t>
            </a:r>
          </a:p>
          <a:p>
            <a:pPr lvl="1" algn="just">
              <a:buNone/>
            </a:pPr>
            <a:endParaRPr lang="en-US" sz="2000" dirty="0"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227259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71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71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71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107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7239000" cy="914400"/>
          </a:xfrm>
        </p:spPr>
        <p:txBody>
          <a:bodyPr>
            <a:noAutofit/>
          </a:bodyPr>
          <a:lstStyle/>
          <a:p>
            <a:pPr lvl="0"/>
            <a:r>
              <a:rPr lang="en-US" sz="2800" dirty="0">
                <a:solidFill>
                  <a:srgbClr val="0070C0"/>
                </a:solidFill>
                <a:latin typeface="Georgia"/>
              </a:rPr>
              <a:t>start dialysis is a subject to be </a:t>
            </a:r>
            <a:r>
              <a:rPr lang="en-US" sz="2800" dirty="0" smtClean="0">
                <a:solidFill>
                  <a:srgbClr val="0070C0"/>
                </a:solidFill>
                <a:latin typeface="Georgia"/>
              </a:rPr>
              <a:t>controversy</a:t>
            </a:r>
            <a:endParaRPr lang="ar-EG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65760" lvl="0" indent="-256032">
              <a:spcBef>
                <a:spcPts val="300"/>
              </a:spcBef>
              <a:buClr>
                <a:srgbClr val="A04DA3"/>
              </a:buClr>
              <a:buSzTx/>
              <a:buNone/>
            </a:pPr>
            <a:r>
              <a:rPr lang="en-US" sz="2000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/>
              </a:rPr>
              <a:t>NKF</a:t>
            </a:r>
            <a:r>
              <a:rPr lang="en-US" sz="2000" i="1" dirty="0">
                <a:solidFill>
                  <a:srgbClr val="0070C0"/>
                </a:solidFill>
                <a:latin typeface="Georgia"/>
              </a:rPr>
              <a:t> (</a:t>
            </a:r>
            <a:r>
              <a:rPr lang="en-US" sz="2000" b="1" i="1" dirty="0">
                <a:solidFill>
                  <a:srgbClr val="0070C0"/>
                </a:solidFill>
                <a:latin typeface="Georgia"/>
              </a:rPr>
              <a:t>1997</a:t>
            </a:r>
            <a:r>
              <a:rPr lang="en-US" sz="2000" i="1" dirty="0" smtClean="0">
                <a:solidFill>
                  <a:srgbClr val="0070C0"/>
                </a:solidFill>
                <a:latin typeface="Georgia"/>
              </a:rPr>
              <a:t>):</a:t>
            </a:r>
            <a:endParaRPr lang="en-US" sz="2000" i="1" dirty="0">
              <a:solidFill>
                <a:srgbClr val="FF0000"/>
              </a:solidFill>
              <a:latin typeface="Georgia"/>
            </a:endParaRPr>
          </a:p>
          <a:p>
            <a:pPr marL="365760" lvl="0" indent="-256032">
              <a:spcBef>
                <a:spcPts val="300"/>
              </a:spcBef>
              <a:buClr>
                <a:srgbClr val="FF0000"/>
              </a:buClr>
              <a:buSzPct val="70000"/>
              <a:buFont typeface="Wingdings" pitchFamily="2" charset="2"/>
              <a:buChar char="ü"/>
            </a:pPr>
            <a:r>
              <a:rPr lang="en-US" sz="1800" dirty="0">
                <a:solidFill>
                  <a:prstClr val="black"/>
                </a:solidFill>
                <a:latin typeface="Georgia"/>
              </a:rPr>
              <a:t>Start dialysis with </a:t>
            </a:r>
            <a:r>
              <a:rPr lang="en-US" sz="1800" dirty="0" err="1">
                <a:solidFill>
                  <a:srgbClr val="00B050"/>
                </a:solidFill>
                <a:latin typeface="Georgia"/>
              </a:rPr>
              <a:t>eGFR</a:t>
            </a:r>
            <a:r>
              <a:rPr lang="en-US" sz="1800" dirty="0">
                <a:solidFill>
                  <a:srgbClr val="00B050"/>
                </a:solidFill>
                <a:latin typeface="Georgia"/>
              </a:rPr>
              <a:t> ~10.5 </a:t>
            </a:r>
            <a:r>
              <a:rPr lang="en-US" sz="1800" b="1" dirty="0">
                <a:solidFill>
                  <a:prstClr val="black"/>
                </a:solidFill>
                <a:latin typeface="Georgia"/>
              </a:rPr>
              <a:t>… </a:t>
            </a:r>
            <a:r>
              <a:rPr lang="en-US" sz="1800" dirty="0">
                <a:solidFill>
                  <a:prstClr val="black"/>
                </a:solidFill>
                <a:latin typeface="Georgia"/>
              </a:rPr>
              <a:t>on the basis of the minimum target level of total clearance (residual renal and dialysis) for peritoneal dialysis.</a:t>
            </a:r>
            <a:endParaRPr lang="en-US" sz="1600" dirty="0">
              <a:solidFill>
                <a:prstClr val="black"/>
              </a:solidFill>
              <a:latin typeface="Georgia"/>
            </a:endParaRPr>
          </a:p>
          <a:p>
            <a:pPr marL="365760" lvl="0" indent="-256032">
              <a:spcBef>
                <a:spcPts val="300"/>
              </a:spcBef>
              <a:buClr>
                <a:srgbClr val="A04DA3"/>
              </a:buClr>
              <a:buSzTx/>
              <a:buNone/>
            </a:pPr>
            <a:endParaRPr lang="en-US" sz="1500" dirty="0">
              <a:solidFill>
                <a:prstClr val="black"/>
              </a:solidFill>
              <a:latin typeface="Georgia"/>
            </a:endParaRPr>
          </a:p>
          <a:p>
            <a:pPr marL="365760" lvl="0" indent="-256032">
              <a:spcBef>
                <a:spcPts val="300"/>
              </a:spcBef>
              <a:buClr>
                <a:srgbClr val="A04DA3"/>
              </a:buClr>
              <a:buSzTx/>
              <a:buNone/>
            </a:pPr>
            <a:r>
              <a:rPr lang="en-US" sz="2000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/>
              </a:rPr>
              <a:t>KDOQI</a:t>
            </a:r>
            <a:r>
              <a:rPr lang="en-US" sz="2000" i="1" dirty="0">
                <a:solidFill>
                  <a:srgbClr val="0070C0"/>
                </a:solidFill>
                <a:latin typeface="Georgia"/>
              </a:rPr>
              <a:t> (</a:t>
            </a:r>
            <a:r>
              <a:rPr lang="en-US" sz="2000" b="1" i="1" dirty="0">
                <a:solidFill>
                  <a:srgbClr val="0070C0"/>
                </a:solidFill>
                <a:latin typeface="Georgia"/>
              </a:rPr>
              <a:t>2006</a:t>
            </a:r>
            <a:r>
              <a:rPr lang="en-US" sz="2000" i="1" dirty="0">
                <a:solidFill>
                  <a:srgbClr val="0070C0"/>
                </a:solidFill>
                <a:latin typeface="Georgia"/>
              </a:rPr>
              <a:t>):</a:t>
            </a:r>
          </a:p>
          <a:p>
            <a:pPr marL="365760" lvl="0" indent="-256032">
              <a:spcBef>
                <a:spcPts val="300"/>
              </a:spcBef>
              <a:buClr>
                <a:srgbClr val="A04DA3"/>
              </a:buClr>
              <a:buSzTx/>
              <a:buNone/>
            </a:pPr>
            <a:endParaRPr lang="en-US" sz="1800" i="1" dirty="0">
              <a:solidFill>
                <a:srgbClr val="FF0000"/>
              </a:solidFill>
              <a:latin typeface="Georgia"/>
            </a:endParaRPr>
          </a:p>
          <a:p>
            <a:pPr marL="365760" lvl="0" indent="-256032">
              <a:spcBef>
                <a:spcPts val="300"/>
              </a:spcBef>
              <a:buClr>
                <a:srgbClr val="FF0000"/>
              </a:buClr>
              <a:buSzPct val="70000"/>
              <a:buFont typeface="Wingdings" pitchFamily="2" charset="2"/>
              <a:buChar char="ü"/>
            </a:pPr>
            <a:r>
              <a:rPr lang="en-US" sz="1800" dirty="0">
                <a:solidFill>
                  <a:prstClr val="black"/>
                </a:solidFill>
                <a:latin typeface="Georgia"/>
              </a:rPr>
              <a:t>RRT should be considered at</a:t>
            </a:r>
          </a:p>
          <a:p>
            <a:pPr marL="365760" lvl="0" indent="-256032">
              <a:spcBef>
                <a:spcPts val="300"/>
              </a:spcBef>
              <a:buClr>
                <a:srgbClr val="A04DA3"/>
              </a:buClr>
              <a:buSzTx/>
              <a:buNone/>
            </a:pPr>
            <a:r>
              <a:rPr lang="en-US" sz="1800" dirty="0">
                <a:solidFill>
                  <a:srgbClr val="00B050"/>
                </a:solidFill>
                <a:latin typeface="Georgia"/>
              </a:rPr>
              <a:t>     • </a:t>
            </a:r>
            <a:r>
              <a:rPr lang="en-US" sz="1800" dirty="0" err="1">
                <a:solidFill>
                  <a:srgbClr val="00B050"/>
                </a:solidFill>
                <a:latin typeface="Georgia"/>
              </a:rPr>
              <a:t>eGFR</a:t>
            </a:r>
            <a:r>
              <a:rPr lang="en-US" sz="1800" dirty="0">
                <a:solidFill>
                  <a:srgbClr val="00B050"/>
                </a:solidFill>
                <a:latin typeface="Georgia"/>
              </a:rPr>
              <a:t> &lt; 15</a:t>
            </a:r>
          </a:p>
          <a:p>
            <a:pPr marL="365760" lvl="0" indent="-256032">
              <a:spcBef>
                <a:spcPts val="300"/>
              </a:spcBef>
              <a:buClr>
                <a:srgbClr val="A04DA3"/>
              </a:buClr>
              <a:buSzTx/>
              <a:buNone/>
            </a:pPr>
            <a:r>
              <a:rPr lang="en-US" sz="1800" dirty="0">
                <a:solidFill>
                  <a:srgbClr val="FF0000"/>
                </a:solidFill>
                <a:latin typeface="Georgia"/>
              </a:rPr>
              <a:t>    OR</a:t>
            </a:r>
          </a:p>
          <a:p>
            <a:pPr marL="365760" lvl="0" indent="-256032">
              <a:spcBef>
                <a:spcPts val="300"/>
              </a:spcBef>
              <a:buClr>
                <a:srgbClr val="A04DA3"/>
              </a:buClr>
              <a:buSzTx/>
              <a:buNone/>
            </a:pPr>
            <a:r>
              <a:rPr lang="en-US" sz="1800" dirty="0">
                <a:solidFill>
                  <a:srgbClr val="00B050"/>
                </a:solidFill>
                <a:latin typeface="Georgia"/>
              </a:rPr>
              <a:t>     • </a:t>
            </a:r>
            <a:r>
              <a:rPr lang="en-US" sz="1800" dirty="0" err="1">
                <a:solidFill>
                  <a:srgbClr val="00B050"/>
                </a:solidFill>
                <a:latin typeface="Georgia"/>
              </a:rPr>
              <a:t>eGFR</a:t>
            </a:r>
            <a:r>
              <a:rPr lang="en-US" sz="1800" dirty="0">
                <a:solidFill>
                  <a:srgbClr val="00B050"/>
                </a:solidFill>
                <a:latin typeface="Georgia"/>
              </a:rPr>
              <a:t> &gt; 15 </a:t>
            </a:r>
          </a:p>
          <a:p>
            <a:pPr marL="365760" lvl="0" indent="-256032">
              <a:spcBef>
                <a:spcPts val="300"/>
              </a:spcBef>
              <a:buClr>
                <a:srgbClr val="A04DA3"/>
              </a:buClr>
              <a:buSzTx/>
              <a:buNone/>
            </a:pPr>
            <a:r>
              <a:rPr lang="en-US" sz="1800" dirty="0">
                <a:solidFill>
                  <a:prstClr val="black"/>
                </a:solidFill>
                <a:latin typeface="Georgia"/>
              </a:rPr>
              <a:t>      when patients have ‘co‐morbidities’ or symptoms of uremia.</a:t>
            </a:r>
          </a:p>
          <a:p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4202817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allAtOnce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7239000" cy="914400"/>
          </a:xfrm>
        </p:spPr>
        <p:txBody>
          <a:bodyPr>
            <a:noAutofit/>
          </a:bodyPr>
          <a:lstStyle/>
          <a:p>
            <a:pPr lvl="0"/>
            <a:r>
              <a:rPr lang="en-US" sz="2800" dirty="0">
                <a:solidFill>
                  <a:srgbClr val="0070C0"/>
                </a:solidFill>
                <a:latin typeface="Georgia"/>
              </a:rPr>
              <a:t>start dialysis is a subject to be </a:t>
            </a:r>
            <a:r>
              <a:rPr lang="en-US" sz="2800" dirty="0" smtClean="0">
                <a:solidFill>
                  <a:srgbClr val="0070C0"/>
                </a:solidFill>
                <a:latin typeface="Georgia"/>
              </a:rPr>
              <a:t>controversy</a:t>
            </a:r>
            <a:endParaRPr lang="ar-EG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9416"/>
            <a:ext cx="7848600" cy="4846320"/>
          </a:xfrm>
        </p:spPr>
        <p:txBody>
          <a:bodyPr/>
          <a:lstStyle/>
          <a:p>
            <a:pPr marL="365760" lvl="0" indent="-256032">
              <a:spcBef>
                <a:spcPts val="300"/>
              </a:spcBef>
              <a:buClr>
                <a:srgbClr val="A04DA3"/>
              </a:buClr>
              <a:buSzTx/>
              <a:buNone/>
            </a:pPr>
            <a:r>
              <a:rPr lang="en-US" sz="2000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/>
              </a:rPr>
              <a:t>Canadian guidelines:</a:t>
            </a:r>
            <a:endParaRPr lang="en-US" sz="2000" i="1" dirty="0" smtClean="0">
              <a:solidFill>
                <a:srgbClr val="FF0000"/>
              </a:solidFill>
              <a:latin typeface="Georgia"/>
            </a:endParaRPr>
          </a:p>
          <a:p>
            <a:pPr marL="365760" lvl="0" indent="-256032">
              <a:spcBef>
                <a:spcPts val="300"/>
              </a:spcBef>
              <a:buClr>
                <a:srgbClr val="FF0000"/>
              </a:buClr>
              <a:buSzPct val="70000"/>
              <a:buFont typeface="Wingdings" pitchFamily="2" charset="2"/>
              <a:buChar char="ü"/>
            </a:pPr>
            <a:endParaRPr lang="en-US" sz="1800" dirty="0" smtClean="0">
              <a:solidFill>
                <a:prstClr val="black"/>
              </a:solidFill>
              <a:latin typeface="Georgia"/>
            </a:endParaRPr>
          </a:p>
          <a:p>
            <a:pPr marL="365760" lvl="0" indent="-256032">
              <a:spcBef>
                <a:spcPts val="300"/>
              </a:spcBef>
              <a:buClr>
                <a:srgbClr val="FF0000"/>
              </a:buClr>
              <a:buSzPct val="70000"/>
              <a:buFont typeface="Wingdings" pitchFamily="2" charset="2"/>
              <a:buChar char="ü"/>
            </a:pPr>
            <a:r>
              <a:rPr lang="en-US" sz="1800" dirty="0" smtClean="0">
                <a:solidFill>
                  <a:prstClr val="black"/>
                </a:solidFill>
                <a:latin typeface="Georgia"/>
              </a:rPr>
              <a:t>Recommend Start dialysis with </a:t>
            </a:r>
            <a:r>
              <a:rPr lang="en-US" sz="1800" dirty="0" err="1" smtClean="0">
                <a:solidFill>
                  <a:srgbClr val="00B050"/>
                </a:solidFill>
                <a:latin typeface="Georgia"/>
              </a:rPr>
              <a:t>eGFR</a:t>
            </a:r>
            <a:r>
              <a:rPr lang="en-US" sz="1800" dirty="0" smtClean="0">
                <a:solidFill>
                  <a:srgbClr val="00B050"/>
                </a:solidFill>
                <a:latin typeface="Georgia"/>
              </a:rPr>
              <a:t> &lt; 6 ml/min/1.73m</a:t>
            </a:r>
            <a:endParaRPr lang="en-US" sz="1500" dirty="0" smtClean="0">
              <a:solidFill>
                <a:prstClr val="black"/>
              </a:solidFill>
              <a:latin typeface="Georgia"/>
            </a:endParaRPr>
          </a:p>
          <a:p>
            <a:pPr marL="365760" lvl="0" indent="-256032">
              <a:spcBef>
                <a:spcPts val="300"/>
              </a:spcBef>
              <a:buClr>
                <a:srgbClr val="A04DA3"/>
              </a:buClr>
              <a:buSzTx/>
              <a:buNone/>
            </a:pPr>
            <a:endParaRPr lang="en-US" sz="2000" i="1" dirty="0" smtClean="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Georgia"/>
            </a:endParaRPr>
          </a:p>
          <a:p>
            <a:pPr marL="365760" lvl="0" indent="-256032">
              <a:spcBef>
                <a:spcPts val="300"/>
              </a:spcBef>
              <a:buClr>
                <a:srgbClr val="A04DA3"/>
              </a:buClr>
              <a:buSzTx/>
              <a:buNone/>
            </a:pPr>
            <a:r>
              <a:rPr lang="en-US" sz="2000" i="1" dirty="0" err="1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/>
              </a:rPr>
              <a:t>Europian</a:t>
            </a:r>
            <a:r>
              <a:rPr lang="en-US" sz="2000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/>
              </a:rPr>
              <a:t> Best </a:t>
            </a:r>
            <a:r>
              <a:rPr lang="en-US" sz="2000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/>
              </a:rPr>
              <a:t>P</a:t>
            </a:r>
            <a:r>
              <a:rPr lang="en-US" sz="2000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/>
              </a:rPr>
              <a:t>ractice </a:t>
            </a:r>
            <a:r>
              <a:rPr lang="en-US" sz="2000" i="1" dirty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/>
              </a:rPr>
              <a:t>G</a:t>
            </a:r>
            <a:r>
              <a:rPr lang="en-US" sz="2000" i="1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/>
              </a:rPr>
              <a:t>uidelines</a:t>
            </a:r>
            <a:endParaRPr lang="en-US" sz="2000" i="1" dirty="0" smtClean="0">
              <a:solidFill>
                <a:srgbClr val="0070C0"/>
              </a:solidFill>
              <a:latin typeface="Georgia"/>
            </a:endParaRPr>
          </a:p>
          <a:p>
            <a:pPr marL="365760" lvl="0" indent="-256032">
              <a:spcBef>
                <a:spcPts val="300"/>
              </a:spcBef>
              <a:buClr>
                <a:srgbClr val="A04DA3"/>
              </a:buClr>
              <a:buSzTx/>
              <a:buNone/>
            </a:pPr>
            <a:endParaRPr lang="en-US" sz="1800" i="1" dirty="0" smtClean="0">
              <a:solidFill>
                <a:srgbClr val="FF0000"/>
              </a:solidFill>
              <a:latin typeface="Georgia"/>
            </a:endParaRPr>
          </a:p>
          <a:p>
            <a:pPr marL="365760" lvl="0" indent="-256032">
              <a:spcBef>
                <a:spcPts val="300"/>
              </a:spcBef>
              <a:buClr>
                <a:srgbClr val="FF0000"/>
              </a:buClr>
              <a:buSzPct val="70000"/>
              <a:buFont typeface="Wingdings" pitchFamily="2" charset="2"/>
              <a:buChar char="ü"/>
            </a:pPr>
            <a:r>
              <a:rPr lang="en-US" sz="1800" dirty="0" smtClean="0">
                <a:solidFill>
                  <a:prstClr val="black"/>
                </a:solidFill>
                <a:latin typeface="Georgia"/>
              </a:rPr>
              <a:t>RRT should be considered at</a:t>
            </a:r>
          </a:p>
          <a:p>
            <a:pPr marL="365760" lvl="0" indent="-256032">
              <a:spcBef>
                <a:spcPts val="300"/>
              </a:spcBef>
              <a:buClr>
                <a:srgbClr val="A04DA3"/>
              </a:buClr>
              <a:buSzTx/>
              <a:buNone/>
            </a:pPr>
            <a:r>
              <a:rPr lang="en-US" sz="1800" dirty="0" smtClean="0">
                <a:solidFill>
                  <a:srgbClr val="00B050"/>
                </a:solidFill>
                <a:latin typeface="Georgia"/>
              </a:rPr>
              <a:t>     • </a:t>
            </a:r>
            <a:r>
              <a:rPr lang="en-US" sz="1800" dirty="0" err="1" smtClean="0">
                <a:solidFill>
                  <a:srgbClr val="C00000"/>
                </a:solidFill>
                <a:latin typeface="Georgia"/>
              </a:rPr>
              <a:t>eGFR</a:t>
            </a:r>
            <a:r>
              <a:rPr lang="en-US" sz="1800" dirty="0" smtClean="0">
                <a:solidFill>
                  <a:srgbClr val="C00000"/>
                </a:solidFill>
                <a:latin typeface="Georgia"/>
              </a:rPr>
              <a:t> &lt; 8 </a:t>
            </a:r>
            <a:r>
              <a:rPr lang="en-US" sz="1800" dirty="0">
                <a:solidFill>
                  <a:srgbClr val="C00000"/>
                </a:solidFill>
                <a:latin typeface="Georgia"/>
              </a:rPr>
              <a:t>ml/min/1.73m</a:t>
            </a:r>
            <a:endParaRPr lang="en-US" sz="1800" dirty="0" smtClean="0">
              <a:solidFill>
                <a:srgbClr val="C00000"/>
              </a:solidFill>
              <a:latin typeface="Georgia"/>
            </a:endParaRPr>
          </a:p>
          <a:p>
            <a:pPr marL="365760" lvl="0" indent="-256032">
              <a:spcBef>
                <a:spcPts val="300"/>
              </a:spcBef>
              <a:buClr>
                <a:srgbClr val="A04DA3"/>
              </a:buClr>
              <a:buSzTx/>
              <a:buNone/>
            </a:pPr>
            <a:r>
              <a:rPr lang="en-US" sz="1800" dirty="0" smtClean="0">
                <a:solidFill>
                  <a:srgbClr val="FF0000"/>
                </a:solidFill>
                <a:latin typeface="Georgia"/>
              </a:rPr>
              <a:t>    OR</a:t>
            </a:r>
          </a:p>
          <a:p>
            <a:pPr marL="365760" lvl="0" indent="-256032">
              <a:spcBef>
                <a:spcPts val="300"/>
              </a:spcBef>
              <a:buClr>
                <a:srgbClr val="A04DA3"/>
              </a:buClr>
              <a:buSzTx/>
              <a:buNone/>
            </a:pPr>
            <a:r>
              <a:rPr lang="en-US" sz="1800" dirty="0" smtClean="0">
                <a:solidFill>
                  <a:srgbClr val="00B050"/>
                </a:solidFill>
                <a:latin typeface="Georgia"/>
              </a:rPr>
              <a:t>     • </a:t>
            </a:r>
            <a:r>
              <a:rPr lang="en-US" sz="1800" dirty="0" err="1" smtClean="0">
                <a:solidFill>
                  <a:srgbClr val="C00000"/>
                </a:solidFill>
                <a:latin typeface="Georgia"/>
              </a:rPr>
              <a:t>eGFR</a:t>
            </a:r>
            <a:r>
              <a:rPr lang="en-US" sz="1800" dirty="0" smtClean="0">
                <a:solidFill>
                  <a:srgbClr val="C00000"/>
                </a:solidFill>
                <a:latin typeface="Georgia"/>
              </a:rPr>
              <a:t> &gt; 10- 20 ml/min/1.73m</a:t>
            </a:r>
          </a:p>
          <a:p>
            <a:pPr marL="880110" lvl="2" indent="-285750">
              <a:spcBef>
                <a:spcPts val="300"/>
              </a:spcBef>
              <a:buClr>
                <a:srgbClr val="A04DA3"/>
              </a:buClr>
              <a:buSzTx/>
            </a:pPr>
            <a:r>
              <a:rPr lang="en-US" sz="1800" dirty="0" smtClean="0">
                <a:solidFill>
                  <a:srgbClr val="00B050"/>
                </a:solidFill>
                <a:latin typeface="Georgia"/>
              </a:rPr>
              <a:t>If </a:t>
            </a:r>
          </a:p>
          <a:p>
            <a:pPr marL="1371600" lvl="4" indent="-256032">
              <a:spcBef>
                <a:spcPts val="300"/>
              </a:spcBef>
              <a:buClr>
                <a:srgbClr val="A04DA3"/>
              </a:buClr>
              <a:buSzTx/>
              <a:buNone/>
            </a:pPr>
            <a:r>
              <a:rPr lang="en-US" sz="1600" dirty="0" smtClean="0">
                <a:latin typeface="Georgia"/>
              </a:rPr>
              <a:t>Coexisting malnutrition</a:t>
            </a:r>
          </a:p>
          <a:p>
            <a:pPr marL="1371600" lvl="4" indent="-256032">
              <a:spcBef>
                <a:spcPts val="300"/>
              </a:spcBef>
              <a:buClr>
                <a:srgbClr val="A04DA3"/>
              </a:buClr>
              <a:buSzTx/>
              <a:buNone/>
            </a:pPr>
            <a:r>
              <a:rPr lang="en-US" sz="1600" dirty="0" smtClean="0">
                <a:latin typeface="Georgia"/>
              </a:rPr>
              <a:t>Fluid overload </a:t>
            </a:r>
          </a:p>
          <a:p>
            <a:pPr marL="1371600" lvl="4" indent="-256032">
              <a:spcBef>
                <a:spcPts val="300"/>
              </a:spcBef>
              <a:buClr>
                <a:srgbClr val="A04DA3"/>
              </a:buClr>
              <a:buSzTx/>
              <a:buNone/>
            </a:pPr>
            <a:r>
              <a:rPr lang="en-US" sz="1600" dirty="0" smtClean="0">
                <a:latin typeface="Georgia"/>
              </a:rPr>
              <a:t>Therapy </a:t>
            </a:r>
            <a:r>
              <a:rPr lang="en-US" sz="1600" dirty="0" err="1" smtClean="0">
                <a:latin typeface="Georgia"/>
              </a:rPr>
              <a:t>resistsant</a:t>
            </a:r>
            <a:r>
              <a:rPr lang="en-US" sz="1600" dirty="0" smtClean="0">
                <a:latin typeface="Georgia"/>
              </a:rPr>
              <a:t> </a:t>
            </a:r>
            <a:r>
              <a:rPr lang="en-US" sz="1600" dirty="0" err="1" smtClean="0">
                <a:latin typeface="Georgia"/>
              </a:rPr>
              <a:t>hypertention</a:t>
            </a:r>
            <a:r>
              <a:rPr lang="en-US" sz="100" dirty="0" smtClean="0">
                <a:latin typeface="Georgia"/>
              </a:rPr>
              <a:t> </a:t>
            </a:r>
          </a:p>
          <a:p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13406162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002060"/>
                </a:solidFill>
              </a:rPr>
              <a:t>Agenda</a:t>
            </a:r>
            <a:r>
              <a:rPr lang="en-US" dirty="0" smtClean="0"/>
              <a:t> 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Introduction</a:t>
            </a:r>
          </a:p>
          <a:p>
            <a:r>
              <a:rPr lang="en-US" dirty="0" smtClean="0"/>
              <a:t>Goals of dialysis</a:t>
            </a:r>
          </a:p>
          <a:p>
            <a:r>
              <a:rPr lang="en-US" dirty="0" smtClean="0"/>
              <a:t>Indications of dialysis</a:t>
            </a:r>
          </a:p>
          <a:p>
            <a:r>
              <a:rPr lang="en-US" dirty="0" smtClean="0"/>
              <a:t>Parameters for assessment of renal function </a:t>
            </a:r>
          </a:p>
          <a:p>
            <a:r>
              <a:rPr lang="en-US" dirty="0" smtClean="0"/>
              <a:t>Early versus late</a:t>
            </a:r>
            <a:endParaRPr lang="en-US" dirty="0"/>
          </a:p>
          <a:p>
            <a:r>
              <a:rPr lang="en-US" dirty="0" err="1"/>
              <a:t>Nephrological</a:t>
            </a:r>
            <a:r>
              <a:rPr lang="en-US" dirty="0"/>
              <a:t> </a:t>
            </a:r>
            <a:r>
              <a:rPr lang="en-US" dirty="0" smtClean="0"/>
              <a:t>Referral</a:t>
            </a:r>
          </a:p>
          <a:p>
            <a:r>
              <a:rPr lang="en-US" dirty="0" smtClean="0"/>
              <a:t>When and how to tell the patient about dialysis</a:t>
            </a:r>
          </a:p>
          <a:p>
            <a:r>
              <a:rPr lang="en-US" dirty="0" smtClean="0"/>
              <a:t>conclusion</a:t>
            </a:r>
          </a:p>
          <a:p>
            <a:endParaRPr lang="en-US" dirty="0" smtClean="0"/>
          </a:p>
          <a:p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17527296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67E7C-2AEA-43C5-866A-D582A88E525C}" type="slidenum">
              <a:rPr lang="en-US" smtClean="0"/>
              <a:pPr/>
              <a:t>20</a:t>
            </a:fld>
            <a:endParaRPr lang="en-US"/>
          </a:p>
        </p:txBody>
      </p:sp>
      <p:pic>
        <p:nvPicPr>
          <p:cNvPr id="5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685800"/>
            <a:ext cx="8077200" cy="411480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5"/>
          <p:cNvSpPr/>
          <p:nvPr/>
        </p:nvSpPr>
        <p:spPr>
          <a:xfrm>
            <a:off x="228600" y="5029200"/>
            <a:ext cx="8686800" cy="15081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buClr>
                <a:srgbClr val="FF0000"/>
              </a:buClr>
              <a:buSzPct val="70000"/>
              <a:buFont typeface="Wingdings" pitchFamily="2" charset="2"/>
              <a:buChar char="ü"/>
            </a:pPr>
            <a:r>
              <a:rPr lang="en-US" b="1" dirty="0" smtClean="0">
                <a:solidFill>
                  <a:srgbClr val="FF0000"/>
                </a:solidFill>
              </a:rPr>
              <a:t>  The Initiating Dialysis Early and Late (IDEAL) </a:t>
            </a:r>
            <a:r>
              <a:rPr lang="ar-EG" dirty="0" smtClean="0"/>
              <a:t/>
            </a:r>
            <a:br>
              <a:rPr lang="ar-EG" dirty="0" smtClean="0"/>
            </a:br>
            <a:r>
              <a:rPr lang="en-US" i="1" dirty="0" smtClean="0"/>
              <a:t>    This</a:t>
            </a:r>
            <a:r>
              <a:rPr lang="en-US" b="1" i="1" dirty="0" smtClean="0"/>
              <a:t> </a:t>
            </a:r>
            <a:r>
              <a:rPr lang="en-US" i="1" dirty="0" smtClean="0"/>
              <a:t>study was conducted at </a:t>
            </a:r>
            <a:r>
              <a:rPr lang="en-US" sz="2000" b="1" i="1" dirty="0" smtClean="0">
                <a:solidFill>
                  <a:srgbClr val="0070C0"/>
                </a:solidFill>
              </a:rPr>
              <a:t>32</a:t>
            </a:r>
            <a:r>
              <a:rPr lang="en-US" sz="2000" i="1" dirty="0" smtClean="0"/>
              <a:t> </a:t>
            </a:r>
            <a:r>
              <a:rPr lang="en-US" i="1" dirty="0" smtClean="0"/>
              <a:t>centers in </a:t>
            </a:r>
            <a:r>
              <a:rPr lang="en-US" b="1" i="1" dirty="0" smtClean="0">
                <a:solidFill>
                  <a:srgbClr val="0070C0"/>
                </a:solidFill>
              </a:rPr>
              <a:t>Australia and New Zealand  </a:t>
            </a:r>
            <a:r>
              <a:rPr lang="en-US" i="1" dirty="0" smtClean="0"/>
              <a:t>and          designed to determine whether initiating dialysis early in people with stage 5 CKD    reduces the rate of death from any cause or is associated with a reduction in cardiovascular and infectious events and in complications of dialysis.</a:t>
            </a:r>
          </a:p>
        </p:txBody>
      </p:sp>
    </p:spTree>
    <p:extLst>
      <p:ext uri="{BB962C8B-B14F-4D97-AF65-F5344CB8AC3E}">
        <p14:creationId xmlns:p14="http://schemas.microsoft.com/office/powerpoint/2010/main" val="2637073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33400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Methods</a:t>
            </a:r>
            <a:r>
              <a:rPr lang="en-US" sz="2400" b="1" dirty="0" smtClean="0">
                <a:solidFill>
                  <a:srgbClr val="FF0000"/>
                </a:solidFill>
              </a:rPr>
              <a:t>: </a:t>
            </a:r>
          </a:p>
          <a:p>
            <a:pPr algn="just">
              <a:buClr>
                <a:srgbClr val="FF0000"/>
              </a:buClr>
              <a:buSzPct val="70000"/>
              <a:buFont typeface="Wingdings" pitchFamily="2" charset="2"/>
              <a:buChar char="ü"/>
            </a:pPr>
            <a:r>
              <a:rPr lang="en-US" sz="2400" dirty="0" smtClean="0"/>
              <a:t>Patients 18 years of age or older (</a:t>
            </a:r>
            <a:r>
              <a:rPr lang="en-US" sz="2400" dirty="0" smtClean="0">
                <a:solidFill>
                  <a:srgbClr val="FF0000"/>
                </a:solidFill>
              </a:rPr>
              <a:t>828</a:t>
            </a:r>
            <a:r>
              <a:rPr lang="en-US" sz="2400" dirty="0" smtClean="0"/>
              <a:t> </a:t>
            </a:r>
            <a:r>
              <a:rPr lang="en-US" sz="2400" dirty="0" err="1" smtClean="0"/>
              <a:t>pts</a:t>
            </a:r>
            <a:r>
              <a:rPr lang="en-US" sz="2400" dirty="0" smtClean="0"/>
              <a:t>) with progressive CKD were randomized and planned for initiation of dialysis when the eGFR was </a:t>
            </a:r>
            <a:r>
              <a:rPr lang="en-US" sz="2400" dirty="0" smtClean="0">
                <a:solidFill>
                  <a:srgbClr val="FF0000"/>
                </a:solidFill>
              </a:rPr>
              <a:t>10.0 to 14.0 </a:t>
            </a:r>
            <a:r>
              <a:rPr lang="en-US" sz="2400" dirty="0" smtClean="0"/>
              <a:t>ml/min (early start “ </a:t>
            </a:r>
            <a:r>
              <a:rPr lang="en-US" sz="2400" dirty="0" smtClean="0">
                <a:solidFill>
                  <a:srgbClr val="FF0000"/>
                </a:solidFill>
              </a:rPr>
              <a:t>404</a:t>
            </a:r>
            <a:r>
              <a:rPr lang="en-US" sz="2400" dirty="0" smtClean="0"/>
              <a:t> pts ”) or when the estimated GFR </a:t>
            </a:r>
            <a:r>
              <a:rPr lang="en-US" sz="2400" dirty="0" smtClean="0">
                <a:solidFill>
                  <a:srgbClr val="FF0000"/>
                </a:solidFill>
              </a:rPr>
              <a:t>was 5.0 to 7.0   </a:t>
            </a:r>
            <a:r>
              <a:rPr lang="en-US" sz="2400" dirty="0" smtClean="0"/>
              <a:t>ml/min (late start “ </a:t>
            </a:r>
            <a:r>
              <a:rPr lang="en-US" sz="2400" dirty="0" smtClean="0">
                <a:solidFill>
                  <a:srgbClr val="FF0000"/>
                </a:solidFill>
              </a:rPr>
              <a:t>428</a:t>
            </a:r>
            <a:r>
              <a:rPr lang="en-US" sz="2400" dirty="0" smtClean="0"/>
              <a:t> pts”). The primary outcome was death from any cause.</a:t>
            </a:r>
          </a:p>
          <a:p>
            <a:pPr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Results</a:t>
            </a:r>
            <a:r>
              <a:rPr lang="en-US" sz="2400" b="1" dirty="0" smtClean="0">
                <a:solidFill>
                  <a:srgbClr val="FF0000"/>
                </a:solidFill>
              </a:rPr>
              <a:t>: </a:t>
            </a:r>
          </a:p>
          <a:p>
            <a:pPr>
              <a:buClr>
                <a:srgbClr val="FF0000"/>
              </a:buClr>
              <a:buSzPct val="70000"/>
              <a:buFont typeface="Wingdings" pitchFamily="2" charset="2"/>
              <a:buChar char="ü"/>
            </a:pPr>
            <a:r>
              <a:rPr lang="en-US" sz="2400" dirty="0" smtClean="0"/>
              <a:t>There was no significant difference between the groups in the frequency of adverse events (cardiovascular events, infections, or complications of dialysis).</a:t>
            </a:r>
            <a:endParaRPr lang="ar-EG" sz="2400" dirty="0" smtClean="0"/>
          </a:p>
          <a:p>
            <a:pPr algn="just">
              <a:buClr>
                <a:srgbClr val="FF0000"/>
              </a:buClr>
              <a:buFont typeface="Arial" pitchFamily="34" charset="0"/>
              <a:buChar char="•"/>
            </a:pPr>
            <a:endParaRPr lang="en-US" sz="2400" dirty="0" smtClean="0"/>
          </a:p>
          <a:p>
            <a:pPr algn="just"/>
            <a:endParaRPr lang="en-US" sz="2400" dirty="0" smtClean="0"/>
          </a:p>
          <a:p>
            <a:endParaRPr lang="ar-EG" sz="2400" dirty="0" smtClean="0"/>
          </a:p>
          <a:p>
            <a:endParaRPr lang="ar-EG" sz="2400" dirty="0" smtClean="0"/>
          </a:p>
          <a:p>
            <a:pPr>
              <a:buClr>
                <a:srgbClr val="FF0000"/>
              </a:buClr>
              <a:buSzPct val="70000"/>
              <a:buFont typeface="Wingdings" pitchFamily="2" charset="2"/>
              <a:buChar char="ü"/>
            </a:pPr>
            <a:endParaRPr lang="ar-EG" sz="2400" b="1" dirty="0">
              <a:solidFill>
                <a:srgbClr val="00206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67E7C-2AEA-43C5-866A-D582A88E525C}" type="slidenum">
              <a:rPr lang="en-US" smtClean="0"/>
              <a:pPr/>
              <a:t>21</a:t>
            </a:fld>
            <a:endParaRPr lang="en-US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533400"/>
            <a:ext cx="62865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924800" y="6248400"/>
            <a:ext cx="628650" cy="60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236502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FF0000"/>
                </a:solidFill>
              </a:rPr>
              <a:t>IDEAL </a:t>
            </a:r>
            <a:r>
              <a:rPr lang="en-US" dirty="0" err="1" smtClean="0">
                <a:solidFill>
                  <a:srgbClr val="FF0000"/>
                </a:solidFill>
              </a:rPr>
              <a:t>syudy</a:t>
            </a:r>
            <a:endParaRPr lang="ar-EG" dirty="0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" y="1447800"/>
            <a:ext cx="8153400" cy="52305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0235142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rgbClr val="FF0000"/>
                </a:solidFill>
              </a:rPr>
              <a:t>IDEAL </a:t>
            </a:r>
            <a:r>
              <a:rPr lang="en-US" dirty="0" err="1">
                <a:solidFill>
                  <a:srgbClr val="FF0000"/>
                </a:solidFill>
              </a:rPr>
              <a:t>syudy</a:t>
            </a:r>
            <a:endParaRPr lang="ar-E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algn="just">
              <a:buClr>
                <a:srgbClr val="B13F9A"/>
              </a:buClr>
              <a:buNone/>
            </a:pPr>
            <a:r>
              <a:rPr lang="en-US" sz="2000" dirty="0">
                <a:solidFill>
                  <a:srgbClr val="FF0000"/>
                </a:solidFill>
              </a:rPr>
              <a:t>Conclusions:</a:t>
            </a:r>
          </a:p>
          <a:p>
            <a:pPr lvl="0" algn="just">
              <a:buClr>
                <a:srgbClr val="FF0000"/>
              </a:buClr>
              <a:buSzPct val="70000"/>
              <a:buFont typeface="Wingdings" pitchFamily="2" charset="2"/>
              <a:buChar char="ü"/>
            </a:pPr>
            <a:r>
              <a:rPr lang="en-US" sz="2000" dirty="0">
                <a:solidFill>
                  <a:prstClr val="black"/>
                </a:solidFill>
              </a:rPr>
              <a:t>Planned early initiation of dialysis in patients with stage 5 CKD was </a:t>
            </a:r>
            <a:r>
              <a:rPr lang="en-US" sz="2000" dirty="0">
                <a:solidFill>
                  <a:srgbClr val="FF0000"/>
                </a:solidFill>
              </a:rPr>
              <a:t>not</a:t>
            </a:r>
            <a:r>
              <a:rPr lang="en-US" sz="2000" dirty="0">
                <a:solidFill>
                  <a:prstClr val="black"/>
                </a:solidFill>
              </a:rPr>
              <a:t> associated with an improvement in survival or clinical outcomes. </a:t>
            </a:r>
          </a:p>
          <a:p>
            <a:pPr lvl="0" algn="just">
              <a:buClr>
                <a:srgbClr val="FF0000"/>
              </a:buClr>
              <a:buSzPct val="70000"/>
              <a:buFont typeface="Wingdings" pitchFamily="2" charset="2"/>
              <a:buChar char="ü"/>
            </a:pPr>
            <a:r>
              <a:rPr lang="en-US" sz="2000" dirty="0">
                <a:solidFill>
                  <a:prstClr val="black"/>
                </a:solidFill>
              </a:rPr>
              <a:t>The results show that with careful clinical management, dialysis may be delayed until either the GFR drops below 7 ml per minute or more traditional clinical indicators for the initiation of dialysis are present.</a:t>
            </a:r>
          </a:p>
          <a:p>
            <a:pPr lvl="0" algn="just">
              <a:buClr>
                <a:srgbClr val="FF0000"/>
              </a:buClr>
              <a:buSzPct val="70000"/>
              <a:buFont typeface="Wingdings" pitchFamily="2" charset="2"/>
              <a:buChar char="ü"/>
            </a:pPr>
            <a:r>
              <a:rPr lang="en-US" sz="2000" dirty="0">
                <a:solidFill>
                  <a:prstClr val="black"/>
                </a:solidFill>
              </a:rPr>
              <a:t>Dialysis should not start on </a:t>
            </a:r>
            <a:r>
              <a:rPr lang="en-US" sz="2000" dirty="0" err="1">
                <a:solidFill>
                  <a:prstClr val="black"/>
                </a:solidFill>
              </a:rPr>
              <a:t>eGFR</a:t>
            </a:r>
            <a:r>
              <a:rPr lang="en-US" sz="2000" dirty="0">
                <a:solidFill>
                  <a:prstClr val="black"/>
                </a:solidFill>
              </a:rPr>
              <a:t> alone.</a:t>
            </a:r>
            <a:endParaRPr lang="ar-EG" sz="2000" dirty="0">
              <a:solidFill>
                <a:srgbClr val="002060"/>
              </a:solidFill>
            </a:endParaRPr>
          </a:p>
          <a:p>
            <a:endParaRPr lang="ar-EG" dirty="0"/>
          </a:p>
        </p:txBody>
      </p:sp>
    </p:spTree>
    <p:extLst>
      <p:ext uri="{BB962C8B-B14F-4D97-AF65-F5344CB8AC3E}">
        <p14:creationId xmlns:p14="http://schemas.microsoft.com/office/powerpoint/2010/main" val="30254054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04800"/>
            <a:ext cx="8458200" cy="990600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KDIGO: Initiation of dialysis</a:t>
            </a:r>
            <a:endParaRPr lang="ar-EG" sz="32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0"/>
            <a:ext cx="8382000" cy="4974336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sz="2400" dirty="0" smtClean="0">
                <a:solidFill>
                  <a:srgbClr val="FF0000"/>
                </a:solidFill>
              </a:rPr>
              <a:t>5.3:</a:t>
            </a:r>
            <a:r>
              <a:rPr lang="en-US" sz="2400" dirty="0" smtClean="0"/>
              <a:t> </a:t>
            </a:r>
            <a:r>
              <a:rPr lang="en-US" sz="2400" dirty="0" smtClean="0">
                <a:solidFill>
                  <a:srgbClr val="FF0000"/>
                </a:solidFill>
              </a:rPr>
              <a:t>TIMING THE INITIATION OF RRT:</a:t>
            </a:r>
          </a:p>
          <a:p>
            <a:pPr>
              <a:buNone/>
            </a:pPr>
            <a:endParaRPr lang="en-US" sz="2400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sz="2600" dirty="0" smtClean="0">
                <a:solidFill>
                  <a:srgbClr val="FF0000"/>
                </a:solidFill>
              </a:rPr>
              <a:t>5.3.1:</a:t>
            </a:r>
            <a:r>
              <a:rPr lang="en-US" sz="2600" dirty="0" smtClean="0"/>
              <a:t> </a:t>
            </a:r>
            <a:r>
              <a:rPr lang="en-US" sz="2400" dirty="0" smtClean="0"/>
              <a:t>Dialysis is to be initiated when one or more of the                following are present:</a:t>
            </a:r>
          </a:p>
          <a:p>
            <a:pPr>
              <a:buNone/>
            </a:pPr>
            <a:endParaRPr lang="en-US" sz="2400" dirty="0" smtClean="0"/>
          </a:p>
          <a:p>
            <a:pPr lvl="1">
              <a:buClr>
                <a:srgbClr val="FF0000"/>
              </a:buClr>
              <a:buSzPct val="70000"/>
              <a:buFont typeface="Wingdings" pitchFamily="2" charset="2"/>
              <a:buChar char="ü"/>
            </a:pPr>
            <a:r>
              <a:rPr lang="en-US" sz="2200" dirty="0" smtClean="0">
                <a:solidFill>
                  <a:schemeClr val="tx1"/>
                </a:solidFill>
              </a:rPr>
              <a:t>Symptoms or signs attributable to kidney failure:</a:t>
            </a:r>
          </a:p>
          <a:p>
            <a:pPr lvl="2">
              <a:buNone/>
            </a:pPr>
            <a:r>
              <a:rPr lang="en-US" sz="2200" dirty="0" smtClean="0">
                <a:solidFill>
                  <a:schemeClr val="tx1"/>
                </a:solidFill>
              </a:rPr>
              <a:t>(serositis, acid-base or electrolyte abnormalities, Pruritus).</a:t>
            </a:r>
          </a:p>
          <a:p>
            <a:pPr lvl="1">
              <a:buClr>
                <a:srgbClr val="FF0000"/>
              </a:buClr>
              <a:buSzPct val="70000"/>
              <a:buFont typeface="Wingdings" pitchFamily="2" charset="2"/>
              <a:buChar char="ü"/>
            </a:pPr>
            <a:r>
              <a:rPr lang="en-US" sz="2200" dirty="0" smtClean="0">
                <a:solidFill>
                  <a:schemeClr val="tx1"/>
                </a:solidFill>
              </a:rPr>
              <a:t>Inability to control volume status or blood pressure.</a:t>
            </a:r>
          </a:p>
          <a:p>
            <a:pPr lvl="1">
              <a:buClr>
                <a:srgbClr val="FF0000"/>
              </a:buClr>
              <a:buSzPct val="70000"/>
              <a:buFont typeface="Wingdings" pitchFamily="2" charset="2"/>
              <a:buChar char="ü"/>
            </a:pPr>
            <a:r>
              <a:rPr lang="en-US" sz="2200" dirty="0" smtClean="0">
                <a:solidFill>
                  <a:schemeClr val="tx1"/>
                </a:solidFill>
              </a:rPr>
              <a:t>A progressive deterioration in nutritional status refractory to dietary intervention.</a:t>
            </a:r>
          </a:p>
          <a:p>
            <a:pPr lvl="1">
              <a:buClr>
                <a:srgbClr val="FF0000"/>
              </a:buClr>
              <a:buSzPct val="70000"/>
              <a:buFont typeface="Wingdings" pitchFamily="2" charset="2"/>
              <a:buChar char="ü"/>
            </a:pPr>
            <a:r>
              <a:rPr lang="en-US" sz="2200" dirty="0" smtClean="0">
                <a:solidFill>
                  <a:schemeClr val="tx1"/>
                </a:solidFill>
              </a:rPr>
              <a:t>Cognitive impairment. </a:t>
            </a:r>
          </a:p>
          <a:p>
            <a:pPr lvl="1">
              <a:buClr>
                <a:srgbClr val="FF0000"/>
              </a:buClr>
              <a:buSzPct val="70000"/>
              <a:buNone/>
            </a:pPr>
            <a:endParaRPr lang="en-US" sz="2200" dirty="0" smtClean="0">
              <a:solidFill>
                <a:schemeClr val="tx1"/>
              </a:solidFill>
            </a:endParaRPr>
          </a:p>
          <a:p>
            <a:pPr lvl="1">
              <a:buNone/>
            </a:pPr>
            <a:r>
              <a:rPr lang="en-US" sz="2400" dirty="0" smtClean="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This often but not invariably occurs in the GFR range  between 5 and 10 ml/min.                                  </a:t>
            </a:r>
            <a:r>
              <a:rPr lang="en-US" sz="2400" dirty="0" smtClean="0">
                <a:solidFill>
                  <a:srgbClr val="FF0000"/>
                </a:solidFill>
              </a:rPr>
              <a:t>(2B)</a:t>
            </a:r>
          </a:p>
          <a:p>
            <a:endParaRPr lang="ar-EG" dirty="0" smtClean="0"/>
          </a:p>
          <a:p>
            <a:endParaRPr lang="ar-E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67E7C-2AEA-43C5-866A-D582A88E525C}" type="slidenum">
              <a:rPr lang="en-US" smtClean="0"/>
              <a:pPr/>
              <a:t>24</a:t>
            </a:fld>
            <a:endParaRPr lang="en-US"/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1400" y="838200"/>
            <a:ext cx="1371600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759025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7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2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86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25681" y="0"/>
            <a:ext cx="9296400" cy="71747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ounded Rectangle 3"/>
          <p:cNvSpPr/>
          <p:nvPr/>
        </p:nvSpPr>
        <p:spPr>
          <a:xfrm>
            <a:off x="1143000" y="4876800"/>
            <a:ext cx="6781800" cy="1143000"/>
          </a:xfrm>
          <a:prstGeom prst="roundRect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594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355336"/>
          </a:xfrm>
        </p:spPr>
        <p:txBody>
          <a:bodyPr/>
          <a:lstStyle/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smtClean="0"/>
              <a:t>The question is : </a:t>
            </a:r>
          </a:p>
          <a:p>
            <a:pPr algn="ctr">
              <a:buNone/>
            </a:pPr>
            <a:r>
              <a:rPr lang="en-US" dirty="0" smtClean="0"/>
              <a:t>which is more harmful</a:t>
            </a:r>
          </a:p>
          <a:p>
            <a:pPr algn="ctr">
              <a:buNone/>
            </a:pPr>
            <a:endParaRPr lang="en-US" dirty="0" smtClean="0">
              <a:solidFill>
                <a:srgbClr val="FF0000"/>
              </a:solidFill>
            </a:endParaRPr>
          </a:p>
          <a:p>
            <a:pPr algn="ctr">
              <a:buNone/>
            </a:pPr>
            <a:r>
              <a:rPr lang="en-US" dirty="0" smtClean="0">
                <a:solidFill>
                  <a:srgbClr val="FF0000"/>
                </a:solidFill>
              </a:rPr>
              <a:t>‘late start’</a:t>
            </a:r>
          </a:p>
          <a:p>
            <a:pPr algn="ctr">
              <a:buNone/>
            </a:pPr>
            <a:r>
              <a:rPr lang="en-US" dirty="0" smtClean="0"/>
              <a:t>or </a:t>
            </a:r>
          </a:p>
          <a:p>
            <a:pPr algn="ctr">
              <a:buNone/>
            </a:pPr>
            <a:r>
              <a:rPr lang="en-US" dirty="0" smtClean="0">
                <a:solidFill>
                  <a:srgbClr val="FF0000"/>
                </a:solidFill>
              </a:rPr>
              <a:t>‘late referral’</a:t>
            </a:r>
            <a:endParaRPr lang="ar-EG" dirty="0">
              <a:solidFill>
                <a:srgbClr val="FF0000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67E7C-2AEA-43C5-866A-D582A88E525C}" type="slidenum">
              <a:rPr lang="en-US" smtClean="0"/>
              <a:pPr/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7483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>
          <a:xfrm>
            <a:off x="428625" y="357188"/>
            <a:ext cx="8229600" cy="785812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2800" dirty="0" smtClean="0">
                <a:solidFill>
                  <a:schemeClr val="accent1">
                    <a:satMod val="150000"/>
                  </a:schemeClr>
                </a:solidFill>
                <a:cs typeface="Tahoma" pitchFamily="34" charset="0"/>
              </a:rPr>
              <a:t>Referral to </a:t>
            </a:r>
            <a:r>
              <a:rPr lang="en-US" sz="2800" dirty="0" err="1" smtClean="0">
                <a:solidFill>
                  <a:schemeClr val="accent1">
                    <a:satMod val="150000"/>
                  </a:schemeClr>
                </a:solidFill>
                <a:cs typeface="Tahoma" pitchFamily="34" charset="0"/>
              </a:rPr>
              <a:t>nephrologist</a:t>
            </a:r>
            <a:endParaRPr lang="ar-EG" sz="2800" dirty="0" smtClean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>
          <a:xfrm>
            <a:off x="457200" y="1500188"/>
            <a:ext cx="8229600" cy="4500562"/>
          </a:xfrm>
        </p:spPr>
        <p:txBody>
          <a:bodyPr/>
          <a:lstStyle/>
          <a:p>
            <a:r>
              <a:rPr lang="en-US" sz="2000" dirty="0"/>
              <a:t>Early  </a:t>
            </a:r>
            <a:r>
              <a:rPr lang="en-US" sz="2000" dirty="0" err="1"/>
              <a:t>nephrological</a:t>
            </a:r>
            <a:r>
              <a:rPr lang="en-US" sz="2000" dirty="0"/>
              <a:t> referral   and </a:t>
            </a:r>
            <a:r>
              <a:rPr lang="en-US" sz="2000" dirty="0" err="1"/>
              <a:t>predialysis</a:t>
            </a:r>
            <a:r>
              <a:rPr lang="en-US" sz="2000" dirty="0"/>
              <a:t> care are   essentials to prolong patient`s  survival</a:t>
            </a:r>
            <a:r>
              <a:rPr lang="en-US" sz="2000" dirty="0" smtClean="0"/>
              <a:t>.</a:t>
            </a:r>
          </a:p>
          <a:p>
            <a:endParaRPr lang="en-US" sz="2000" dirty="0" smtClean="0">
              <a:solidFill>
                <a:prstClr val="black"/>
              </a:solidFill>
            </a:endParaRPr>
          </a:p>
          <a:p>
            <a:r>
              <a:rPr lang="en-US" sz="2000" dirty="0" smtClean="0">
                <a:solidFill>
                  <a:prstClr val="black"/>
                </a:solidFill>
              </a:rPr>
              <a:t>Studies </a:t>
            </a:r>
            <a:r>
              <a:rPr lang="en-US" sz="2000" dirty="0">
                <a:solidFill>
                  <a:prstClr val="black"/>
                </a:solidFill>
              </a:rPr>
              <a:t>suggest increased all-cause mortality in patients referred late</a:t>
            </a:r>
            <a:endParaRPr lang="en-US" sz="2000" dirty="0"/>
          </a:p>
          <a:p>
            <a:pPr marL="0" indent="0" eaLnBrk="1" hangingPunct="1">
              <a:buNone/>
            </a:pPr>
            <a:endParaRPr lang="en-US" sz="2000" dirty="0" smtClean="0">
              <a:cs typeface="Arial" pitchFamily="34" charset="0"/>
            </a:endParaRPr>
          </a:p>
          <a:p>
            <a:pPr eaLnBrk="1" hangingPunct="1">
              <a:buFont typeface="Wingdings" pitchFamily="2" charset="2"/>
              <a:buChar char="q"/>
            </a:pPr>
            <a:r>
              <a:rPr lang="en-US" sz="2000" dirty="0"/>
              <a:t>Patients who require dialysis within 3 months of referral to a nephrologists are at increased risk of morbidity and mortality than those under long-term specialist care.</a:t>
            </a:r>
          </a:p>
          <a:p>
            <a:pPr eaLnBrk="1" hangingPunct="1">
              <a:buFont typeface="Wingdings" pitchFamily="2" charset="2"/>
              <a:buChar char="q"/>
            </a:pPr>
            <a:endParaRPr lang="en-US" sz="2800" dirty="0" smtClean="0">
              <a:cs typeface="Arial" pitchFamily="34" charset="0"/>
            </a:endParaRPr>
          </a:p>
          <a:p>
            <a:pPr>
              <a:buFont typeface="Wingdings" pitchFamily="2" charset="2"/>
              <a:buChar char="q"/>
            </a:pPr>
            <a:r>
              <a:rPr lang="en-US" sz="2000" dirty="0"/>
              <a:t>Up to 40% of patients begin RRT &lt;6months after referral to a nephrologist. </a:t>
            </a:r>
          </a:p>
          <a:p>
            <a:pPr eaLnBrk="1" hangingPunct="1">
              <a:buFont typeface="Wingdings" pitchFamily="2" charset="2"/>
              <a:buChar char="q"/>
            </a:pPr>
            <a:endParaRPr lang="en-US" sz="2800" dirty="0" smtClean="0">
              <a:cs typeface="Arial" pitchFamily="34" charset="0"/>
            </a:endParaRPr>
          </a:p>
          <a:p>
            <a:pPr eaLnBrk="1" hangingPunct="1"/>
            <a:endParaRPr lang="ar-EG" sz="2000" dirty="0" smtClean="0"/>
          </a:p>
        </p:txBody>
      </p:sp>
    </p:spTree>
    <p:extLst>
      <p:ext uri="{BB962C8B-B14F-4D97-AF65-F5344CB8AC3E}">
        <p14:creationId xmlns:p14="http://schemas.microsoft.com/office/powerpoint/2010/main" val="2319121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>
          <a:xfrm>
            <a:off x="457200" y="155575"/>
            <a:ext cx="8229600" cy="1252538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satMod val="150000"/>
                  </a:schemeClr>
                </a:solidFill>
                <a:cs typeface="Tahoma" pitchFamily="34" charset="0"/>
              </a:rPr>
              <a:t>Referral by GFR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en-GB" smtClean="0">
              <a:cs typeface="Tahoma" pitchFamily="34" charset="0"/>
            </a:endParaRPr>
          </a:p>
          <a:p>
            <a:pPr eaLnBrk="1" hangingPunct="1"/>
            <a:endParaRPr lang="en-GB" smtClean="0">
              <a:cs typeface="Tahoma" pitchFamily="34" charset="0"/>
            </a:endParaRPr>
          </a:p>
          <a:p>
            <a:pPr eaLnBrk="1" hangingPunct="1"/>
            <a:r>
              <a:rPr lang="en-GB" smtClean="0">
                <a:cs typeface="Tahoma" pitchFamily="34" charset="0"/>
              </a:rPr>
              <a:t>   Early referral :at e GFR 60ml/min.</a:t>
            </a:r>
          </a:p>
          <a:p>
            <a:pPr eaLnBrk="1" hangingPunct="1"/>
            <a:endParaRPr lang="en-GB" smtClean="0">
              <a:cs typeface="Tahoma" pitchFamily="34" charset="0"/>
            </a:endParaRPr>
          </a:p>
          <a:p>
            <a:pPr eaLnBrk="1" hangingPunct="1"/>
            <a:endParaRPr lang="en-GB" smtClean="0">
              <a:cs typeface="Tahoma" pitchFamily="34" charset="0"/>
            </a:endParaRPr>
          </a:p>
          <a:p>
            <a:pPr eaLnBrk="1" hangingPunct="1"/>
            <a:r>
              <a:rPr lang="en-GB" smtClean="0">
                <a:cs typeface="Tahoma" pitchFamily="34" charset="0"/>
              </a:rPr>
              <a:t> Late referral = less than 10 ml/min.</a:t>
            </a:r>
            <a:endParaRPr lang="en-US" smtClean="0">
              <a:cs typeface="Tahoma" pitchFamily="34" charset="0"/>
            </a:endParaRPr>
          </a:p>
          <a:p>
            <a:pPr eaLnBrk="1" hangingPunct="1"/>
            <a:endParaRPr lang="en-GB" smtClean="0">
              <a:cs typeface="Tahoma" pitchFamily="34" charset="0"/>
            </a:endParaRPr>
          </a:p>
          <a:p>
            <a:pPr eaLnBrk="1" hangingPunct="1"/>
            <a:endParaRPr lang="en-GB" smtClean="0">
              <a:cs typeface="Tahoma" pitchFamily="34" charset="0"/>
            </a:endParaRPr>
          </a:p>
          <a:p>
            <a:pPr eaLnBrk="1" hangingPunct="1"/>
            <a:endParaRPr lang="en-US" smtClean="0"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537994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822960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solidFill>
                  <a:schemeClr val="bg2">
                    <a:lumMod val="25000"/>
                  </a:schemeClr>
                </a:solidFill>
              </a:rPr>
              <a:t>Why early referral ?</a:t>
            </a:r>
            <a:endParaRPr lang="en-US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en-US" sz="2300" dirty="0">
                <a:cs typeface="Arial" pitchFamily="34" charset="0"/>
              </a:rPr>
              <a:t>Better ability to slow rate of progression of renal deterioration</a:t>
            </a:r>
            <a:r>
              <a:rPr lang="en-US" sz="2300" dirty="0" smtClean="0">
                <a:cs typeface="Arial" pitchFamily="34" charset="0"/>
              </a:rPr>
              <a:t>.</a:t>
            </a:r>
          </a:p>
          <a:p>
            <a:pPr algn="just"/>
            <a:endParaRPr lang="en-US" sz="2300" dirty="0">
              <a:cs typeface="Arial" pitchFamily="34" charset="0"/>
            </a:endParaRPr>
          </a:p>
          <a:p>
            <a:pPr algn="just"/>
            <a:r>
              <a:rPr lang="en-US" sz="2300" dirty="0">
                <a:cs typeface="Arial" pitchFamily="34" charset="0"/>
              </a:rPr>
              <a:t>Reversible causes (</a:t>
            </a:r>
            <a:r>
              <a:rPr lang="en-US" sz="2300" dirty="0" err="1">
                <a:cs typeface="Arial" pitchFamily="34" charset="0"/>
              </a:rPr>
              <a:t>vasculitis</a:t>
            </a:r>
            <a:r>
              <a:rPr lang="en-US" sz="2300" dirty="0">
                <a:cs typeface="Arial" pitchFamily="34" charset="0"/>
              </a:rPr>
              <a:t>, </a:t>
            </a:r>
            <a:r>
              <a:rPr lang="en-US" sz="2300" dirty="0" err="1">
                <a:cs typeface="Arial" pitchFamily="34" charset="0"/>
              </a:rPr>
              <a:t>etc</a:t>
            </a:r>
            <a:r>
              <a:rPr lang="en-US" sz="2300" dirty="0" smtClean="0">
                <a:cs typeface="Arial" pitchFamily="34" charset="0"/>
              </a:rPr>
              <a:t>).</a:t>
            </a:r>
          </a:p>
          <a:p>
            <a:pPr algn="just"/>
            <a:endParaRPr lang="en-US" sz="2300" dirty="0">
              <a:cs typeface="Arial" pitchFamily="34" charset="0"/>
            </a:endParaRPr>
          </a:p>
          <a:p>
            <a:pPr marL="105156" lvl="1" indent="-342900" algn="just">
              <a:spcBef>
                <a:spcPts val="600"/>
              </a:spcBef>
              <a:buClr>
                <a:schemeClr val="tx2"/>
              </a:buClr>
              <a:buSzPct val="73000"/>
            </a:pPr>
            <a:r>
              <a:rPr lang="en-US" dirty="0" smtClean="0">
                <a:solidFill>
                  <a:schemeClr val="tx1"/>
                </a:solidFill>
                <a:cs typeface="Arial" pitchFamily="34" charset="0"/>
              </a:rPr>
              <a:t>Management </a:t>
            </a:r>
            <a:r>
              <a:rPr lang="en-US" dirty="0">
                <a:solidFill>
                  <a:schemeClr val="tx1"/>
                </a:solidFill>
                <a:cs typeface="Arial" pitchFamily="34" charset="0"/>
              </a:rPr>
              <a:t>of comorbidities (Anemia, bone-mineral </a:t>
            </a:r>
            <a:endParaRPr lang="en-US" dirty="0" smtClean="0">
              <a:solidFill>
                <a:schemeClr val="tx1"/>
              </a:solidFill>
              <a:cs typeface="Arial" pitchFamily="34" charset="0"/>
            </a:endParaRPr>
          </a:p>
          <a:p>
            <a:pPr marL="342900" lvl="2" indent="-342900" algn="just">
              <a:spcBef>
                <a:spcPts val="600"/>
              </a:spcBef>
              <a:buClr>
                <a:schemeClr val="tx2"/>
              </a:buClr>
              <a:buSzPct val="73000"/>
            </a:pPr>
            <a:r>
              <a:rPr lang="en-US" dirty="0" smtClean="0">
                <a:cs typeface="Arial" pitchFamily="34" charset="0"/>
              </a:rPr>
              <a:t>   </a:t>
            </a:r>
            <a:r>
              <a:rPr lang="en-US" sz="2300" dirty="0">
                <a:cs typeface="Arial" pitchFamily="34" charset="0"/>
              </a:rPr>
              <a:t>metabolism, hypertension, malnutrition</a:t>
            </a:r>
            <a:r>
              <a:rPr lang="en-US" sz="2300" dirty="0" smtClean="0">
                <a:cs typeface="Arial" pitchFamily="34" charset="0"/>
              </a:rPr>
              <a:t>).</a:t>
            </a:r>
          </a:p>
          <a:p>
            <a:pPr marL="342900" lvl="2" indent="-342900" algn="just">
              <a:spcBef>
                <a:spcPts val="600"/>
              </a:spcBef>
              <a:buClr>
                <a:schemeClr val="tx2"/>
              </a:buClr>
              <a:buSzPct val="73000"/>
            </a:pPr>
            <a:endParaRPr lang="en-US" sz="2300" dirty="0">
              <a:cs typeface="Arial" pitchFamily="34" charset="0"/>
            </a:endParaRPr>
          </a:p>
          <a:p>
            <a:pPr marL="105156" lvl="1" indent="-342900" algn="just">
              <a:spcBef>
                <a:spcPts val="600"/>
              </a:spcBef>
              <a:buClr>
                <a:schemeClr val="tx2"/>
              </a:buClr>
              <a:buSzPct val="73000"/>
            </a:pPr>
            <a:r>
              <a:rPr lang="en-US" dirty="0" smtClean="0">
                <a:solidFill>
                  <a:schemeClr val="tx1"/>
                </a:solidFill>
              </a:rPr>
              <a:t>Early </a:t>
            </a:r>
            <a:r>
              <a:rPr lang="en-US" dirty="0">
                <a:solidFill>
                  <a:schemeClr val="tx1"/>
                </a:solidFill>
              </a:rPr>
              <a:t>dietary interventions including healthy life style</a:t>
            </a:r>
            <a:r>
              <a:rPr lang="en-US" dirty="0">
                <a:solidFill>
                  <a:schemeClr val="tx1"/>
                </a:solidFill>
                <a:cs typeface="Arial" pitchFamily="34" charset="0"/>
              </a:rPr>
              <a:t> advice to minimize cardiovascular </a:t>
            </a:r>
            <a:r>
              <a:rPr lang="en-US" dirty="0" smtClean="0">
                <a:solidFill>
                  <a:schemeClr val="tx1"/>
                </a:solidFill>
                <a:cs typeface="Arial" pitchFamily="34" charset="0"/>
              </a:rPr>
              <a:t>morbidity</a:t>
            </a:r>
          </a:p>
          <a:p>
            <a:pPr marL="105156" lvl="1" indent="-342900" algn="just">
              <a:spcBef>
                <a:spcPts val="600"/>
              </a:spcBef>
              <a:buClr>
                <a:schemeClr val="tx2"/>
              </a:buClr>
              <a:buSzPct val="73000"/>
            </a:pPr>
            <a:endParaRPr lang="en-US" dirty="0" smtClean="0">
              <a:solidFill>
                <a:schemeClr val="tx1"/>
              </a:solidFill>
              <a:cs typeface="Arial" pitchFamily="34" charset="0"/>
            </a:endParaRPr>
          </a:p>
          <a:p>
            <a:pPr marL="105156" lvl="1" indent="-342900" algn="just">
              <a:spcBef>
                <a:spcPts val="600"/>
              </a:spcBef>
              <a:buClr>
                <a:schemeClr val="tx2"/>
              </a:buClr>
              <a:buSzPct val="73000"/>
            </a:pPr>
            <a:r>
              <a:rPr lang="en-US" dirty="0" smtClean="0">
                <a:solidFill>
                  <a:schemeClr val="tx1"/>
                </a:solidFill>
              </a:rPr>
              <a:t>Discussion </a:t>
            </a:r>
            <a:r>
              <a:rPr lang="en-US" dirty="0">
                <a:solidFill>
                  <a:schemeClr val="tx1"/>
                </a:solidFill>
              </a:rPr>
              <a:t>of dialysis modalities and transplantation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105156" lvl="1" indent="-342900" algn="just">
              <a:spcBef>
                <a:spcPts val="600"/>
              </a:spcBef>
              <a:buClr>
                <a:schemeClr val="tx2"/>
              </a:buClr>
              <a:buSzPct val="73000"/>
            </a:pPr>
            <a:endParaRPr lang="en-US" dirty="0">
              <a:solidFill>
                <a:schemeClr val="tx1"/>
              </a:solidFill>
              <a:cs typeface="Arial" pitchFamily="34" charset="0"/>
            </a:endParaRPr>
          </a:p>
          <a:p>
            <a:pPr marL="224218" lvl="1" indent="-342900" algn="just">
              <a:spcBef>
                <a:spcPct val="0"/>
              </a:spcBef>
              <a:buClr>
                <a:srgbClr val="FF0000"/>
              </a:buClr>
              <a:buSzPct val="70000"/>
            </a:pPr>
            <a:r>
              <a:rPr lang="en-US" dirty="0" smtClean="0">
                <a:solidFill>
                  <a:schemeClr val="tx1"/>
                </a:solidFill>
                <a:cs typeface="Arial" pitchFamily="34" charset="0"/>
              </a:rPr>
              <a:t>Early </a:t>
            </a:r>
            <a:r>
              <a:rPr lang="en-US" dirty="0">
                <a:solidFill>
                  <a:schemeClr val="tx1"/>
                </a:solidFill>
                <a:cs typeface="Arial" pitchFamily="34" charset="0"/>
              </a:rPr>
              <a:t>creation of dialysis access.</a:t>
            </a:r>
          </a:p>
          <a:p>
            <a:pPr marL="461962" lvl="2" indent="-342900" algn="just">
              <a:spcBef>
                <a:spcPct val="0"/>
              </a:spcBef>
              <a:buClr>
                <a:srgbClr val="FF0000"/>
              </a:buClr>
              <a:buSzPct val="70000"/>
            </a:pPr>
            <a:endParaRPr lang="en-US" dirty="0" smtClean="0">
              <a:cs typeface="Arial" pitchFamily="34" charset="0"/>
            </a:endParaRPr>
          </a:p>
          <a:p>
            <a:pPr marL="224218" lvl="1" indent="-342900" algn="just">
              <a:spcBef>
                <a:spcPct val="0"/>
              </a:spcBef>
              <a:buClr>
                <a:srgbClr val="FF0000"/>
              </a:buClr>
              <a:buSzPct val="70000"/>
            </a:pPr>
            <a:r>
              <a:rPr lang="en-US" dirty="0" smtClean="0">
                <a:solidFill>
                  <a:schemeClr val="tx1"/>
                </a:solidFill>
                <a:cs typeface="Arial" pitchFamily="34" charset="0"/>
              </a:rPr>
              <a:t>hepatitis </a:t>
            </a:r>
            <a:r>
              <a:rPr lang="en-US" dirty="0">
                <a:solidFill>
                  <a:schemeClr val="tx1"/>
                </a:solidFill>
                <a:cs typeface="Arial" pitchFamily="34" charset="0"/>
              </a:rPr>
              <a:t>B vaccination can be carried out </a:t>
            </a:r>
            <a:r>
              <a:rPr lang="en-US" dirty="0" err="1">
                <a:solidFill>
                  <a:schemeClr val="tx1"/>
                </a:solidFill>
                <a:cs typeface="Arial" pitchFamily="34" charset="0"/>
              </a:rPr>
              <a:t>predialysis</a:t>
            </a:r>
            <a:r>
              <a:rPr lang="en-US" dirty="0">
                <a:solidFill>
                  <a:schemeClr val="tx1"/>
                </a:solidFill>
                <a:cs typeface="Arial" pitchFamily="34" charset="0"/>
              </a:rPr>
              <a:t> when the immune response is greater.</a:t>
            </a:r>
          </a:p>
          <a:p>
            <a:pPr marL="461962" lvl="2" indent="-342900" algn="just">
              <a:spcBef>
                <a:spcPct val="0"/>
              </a:spcBef>
              <a:buClr>
                <a:srgbClr val="FF0000"/>
              </a:buClr>
              <a:buSzPct val="70000"/>
            </a:pPr>
            <a:endParaRPr lang="en-US" dirty="0">
              <a:cs typeface="Arial" pitchFamily="34" charset="0"/>
            </a:endParaRPr>
          </a:p>
          <a:p>
            <a:pPr marL="224218" lvl="1" indent="-342900" algn="just">
              <a:spcBef>
                <a:spcPct val="0"/>
              </a:spcBef>
              <a:buClr>
                <a:srgbClr val="FF0000"/>
              </a:buClr>
              <a:buSzPct val="70000"/>
            </a:pPr>
            <a:r>
              <a:rPr lang="en-US" dirty="0" smtClean="0">
                <a:solidFill>
                  <a:schemeClr val="tx1"/>
                </a:solidFill>
                <a:cs typeface="Arial" pitchFamily="34" charset="0"/>
              </a:rPr>
              <a:t>Decrease </a:t>
            </a:r>
            <a:r>
              <a:rPr lang="en-US" dirty="0">
                <a:solidFill>
                  <a:schemeClr val="tx1"/>
                </a:solidFill>
                <a:cs typeface="Arial" pitchFamily="34" charset="0"/>
              </a:rPr>
              <a:t>need for urgent dialysis.</a:t>
            </a:r>
          </a:p>
          <a:p>
            <a:endParaRPr lang="en-US" sz="2000" dirty="0">
              <a:cs typeface="Arial" pitchFamily="34" charset="0"/>
            </a:endParaRPr>
          </a:p>
          <a:p>
            <a:endParaRPr lang="en-US" sz="2800" dirty="0" smtClean="0">
              <a:cs typeface="Tahoma" pitchFamily="34" charset="0"/>
            </a:endParaRPr>
          </a:p>
          <a:p>
            <a:endParaRPr lang="en-US" sz="2800" dirty="0" smtClean="0">
              <a:cs typeface="Arial" pitchFamily="34" charset="0"/>
            </a:endParaRPr>
          </a:p>
          <a:p>
            <a:endParaRPr lang="en-US" sz="2800" dirty="0" smtClean="0"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70387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7239000" cy="1066800"/>
          </a:xfrm>
        </p:spPr>
        <p:txBody>
          <a:bodyPr/>
          <a:lstStyle/>
          <a:p>
            <a:r>
              <a:rPr lang="en-US" dirty="0" smtClean="0">
                <a:solidFill>
                  <a:srgbClr val="002060"/>
                </a:solidFill>
              </a:rPr>
              <a:t>introduction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153400" cy="4779336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dirty="0" smtClean="0"/>
              <a:t>If </a:t>
            </a:r>
            <a:r>
              <a:rPr lang="en-US" dirty="0"/>
              <a:t>you asked 100 </a:t>
            </a:r>
            <a:r>
              <a:rPr lang="en-US" dirty="0" smtClean="0"/>
              <a:t>nephrologists, </a:t>
            </a:r>
            <a:r>
              <a:rPr lang="en-US" dirty="0"/>
              <a:t>when is the right moment to start renal replacement therapy in a patient, you probably would get 100 different answers</a:t>
            </a:r>
          </a:p>
          <a:p>
            <a:pPr algn="just"/>
            <a:r>
              <a:rPr lang="en-US" dirty="0" smtClean="0"/>
              <a:t>when </a:t>
            </a:r>
            <a:r>
              <a:rPr lang="en-US" dirty="0"/>
              <a:t>to start dialysis is clearly one of the most difficult decisions that both the patient and the nephrologist must make.</a:t>
            </a:r>
          </a:p>
          <a:p>
            <a:pPr algn="just"/>
            <a:endParaRPr lang="en-US" dirty="0"/>
          </a:p>
          <a:p>
            <a:pPr algn="just"/>
            <a:r>
              <a:rPr lang="en-US" dirty="0"/>
              <a:t>The decision to initiate dialysis in a patient with ESRD involves the consideration of subjective and objective parameters by the physician and the patients. </a:t>
            </a:r>
          </a:p>
          <a:p>
            <a:pPr algn="just"/>
            <a:endParaRPr lang="en-US" dirty="0"/>
          </a:p>
          <a:p>
            <a:pPr>
              <a:buNone/>
            </a:pPr>
            <a:endParaRPr lang="en-US" dirty="0" smtClean="0">
              <a:solidFill>
                <a:srgbClr val="002060"/>
              </a:solidFill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9"/>
            <a:ext cx="8229600" cy="1225536"/>
          </a:xfrm>
        </p:spPr>
        <p:txBody>
          <a:bodyPr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 smtClean="0">
                <a:solidFill>
                  <a:schemeClr val="accent1">
                    <a:satMod val="150000"/>
                  </a:schemeClr>
                </a:solidFill>
                <a:cs typeface="Tahoma" pitchFamily="34" charset="0"/>
              </a:rPr>
              <a:t>What are the benefits of earlier referral?</a:t>
            </a:r>
          </a:p>
        </p:txBody>
      </p:sp>
      <p:pic>
        <p:nvPicPr>
          <p:cNvPr id="15363" name="Picture 4" descr="C:\My Documents\My Pictures\fistula_phot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3124200"/>
            <a:ext cx="3581400" cy="2457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4" name="Picture 5" descr="http://www.medcompnet.com/products/online_catalog/images/LT_Ash_Split_Cath_03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4267200"/>
            <a:ext cx="1714500" cy="171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5" name="Picture 6" descr="http://www.medcompnet.com/products/online_catalog/images/LT_Ash_Split_Cath_01.jp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400" y="2590800"/>
            <a:ext cx="1714500" cy="171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6" name="Picture 7" descr="http://www.medcompnet.com/products/online_catalog/images/LT_Ash_Split_Cath_02.jpg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2590800"/>
            <a:ext cx="1714500" cy="171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5367" name="Picture 8" descr="http://www.medcompnet.com/products/online_catalog/images/LT_Ash_Split_Cath_04.jpg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162800" y="4267200"/>
            <a:ext cx="1714500" cy="1714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368" name="Text Box 13"/>
          <p:cNvSpPr txBox="1">
            <a:spLocks noChangeArrowheads="1"/>
          </p:cNvSpPr>
          <p:nvPr/>
        </p:nvSpPr>
        <p:spPr bwMode="auto">
          <a:xfrm>
            <a:off x="4403725" y="3930650"/>
            <a:ext cx="565150" cy="641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  <a:cs typeface="Arial" pitchFamily="34" charset="0"/>
              </a:defRPr>
            </a:lvl9pPr>
          </a:lstStyle>
          <a:p>
            <a:pPr eaLnBrk="1" hangingPunct="1"/>
            <a:r>
              <a:rPr lang="en-GB" sz="3600"/>
              <a:t>or</a:t>
            </a:r>
          </a:p>
        </p:txBody>
      </p:sp>
    </p:spTree>
    <p:extLst>
      <p:ext uri="{BB962C8B-B14F-4D97-AF65-F5344CB8AC3E}">
        <p14:creationId xmlns:p14="http://schemas.microsoft.com/office/powerpoint/2010/main" val="779876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/>
              <a:t>Early Vs late referral</a:t>
            </a:r>
            <a:endParaRPr lang="en-US" dirty="0"/>
          </a:p>
        </p:txBody>
      </p:sp>
      <p:sp>
        <p:nvSpPr>
          <p:cNvPr id="21507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238"/>
            <a:ext cx="4038600" cy="4624387"/>
          </a:xfrm>
        </p:spPr>
        <p:txBody>
          <a:bodyPr>
            <a:normAutofit lnSpcReduction="10000"/>
          </a:bodyPr>
          <a:lstStyle/>
          <a:p>
            <a:r>
              <a:rPr lang="en-US" sz="2000" smtClean="0">
                <a:cs typeface="Tahoma" pitchFamily="34" charset="0"/>
              </a:rPr>
              <a:t>A Kaplan-Meier plot of patient survival confirmed that patients who actually were referred late had a lower survival </a:t>
            </a:r>
            <a:r>
              <a:rPr lang="en-US" sz="2000" b="1" smtClean="0">
                <a:solidFill>
                  <a:srgbClr val="FF0000"/>
                </a:solidFill>
                <a:cs typeface="Tahoma" pitchFamily="34" charset="0"/>
              </a:rPr>
              <a:t>in the first year </a:t>
            </a:r>
            <a:r>
              <a:rPr lang="en-US" sz="2000" smtClean="0">
                <a:cs typeface="Tahoma" pitchFamily="34" charset="0"/>
              </a:rPr>
              <a:t>of maintenance dialysis compared with those who were referred to a nephrologist earlier .</a:t>
            </a:r>
          </a:p>
          <a:p>
            <a:r>
              <a:rPr lang="en-US" sz="2000" smtClean="0">
                <a:cs typeface="Tahoma" pitchFamily="34" charset="0"/>
              </a:rPr>
              <a:t>Similarly, the corresponding Cox proportional hazards model revealed a 40% higher mortality rate during the first year among LR compared with ER</a:t>
            </a:r>
            <a:r>
              <a:rPr lang="en-US" sz="1600" smtClean="0">
                <a:cs typeface="Tahoma" pitchFamily="34" charset="0"/>
              </a:rPr>
              <a:t>. </a:t>
            </a:r>
            <a:r>
              <a:rPr lang="en-US" sz="1600" smtClean="0">
                <a:solidFill>
                  <a:srgbClr val="FF0000"/>
                </a:solidFill>
                <a:cs typeface="Tahoma" pitchFamily="34" charset="0"/>
              </a:rPr>
              <a:t>Wolfgang </a:t>
            </a:r>
            <a:r>
              <a:rPr lang="en-US" sz="1600" i="1" smtClean="0">
                <a:solidFill>
                  <a:srgbClr val="FF0000"/>
                </a:solidFill>
                <a:cs typeface="Tahoma" pitchFamily="34" charset="0"/>
              </a:rPr>
              <a:t>JASN February 1, 2003 vol. 14 no. 2 486-492 </a:t>
            </a:r>
            <a:endParaRPr lang="en-US" sz="1600" smtClean="0">
              <a:solidFill>
                <a:srgbClr val="FF0000"/>
              </a:solidFill>
              <a:cs typeface="Tahoma" pitchFamily="34" charset="0"/>
            </a:endParaRPr>
          </a:p>
        </p:txBody>
      </p:sp>
      <p:pic>
        <p:nvPicPr>
          <p:cNvPr id="21508" name="Picture 2"/>
          <p:cNvPicPr>
            <a:picLocks noGrp="1" noChangeAspect="1" noChangeArrowheads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457200" y="1928813"/>
            <a:ext cx="4038600" cy="4500562"/>
          </a:xfrm>
        </p:spPr>
      </p:pic>
      <p:sp>
        <p:nvSpPr>
          <p:cNvPr id="5" name="Rectangle 4"/>
          <p:cNvSpPr/>
          <p:nvPr/>
        </p:nvSpPr>
        <p:spPr>
          <a:xfrm>
            <a:off x="2714625" y="2357438"/>
            <a:ext cx="1714500" cy="91440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>
              <a:defRPr/>
            </a:pPr>
            <a:r>
              <a:rPr lang="en-US" sz="1600" b="1" dirty="0">
                <a:solidFill>
                  <a:srgbClr val="FF0000"/>
                </a:solidFill>
              </a:rPr>
              <a:t>1564 patients completed the 1-yr follow-up </a:t>
            </a:r>
          </a:p>
        </p:txBody>
      </p:sp>
    </p:spTree>
    <p:extLst>
      <p:ext uri="{BB962C8B-B14F-4D97-AF65-F5344CB8AC3E}">
        <p14:creationId xmlns:p14="http://schemas.microsoft.com/office/powerpoint/2010/main" val="323761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 smtClean="0">
                <a:solidFill>
                  <a:schemeClr val="accent1">
                    <a:satMod val="150000"/>
                  </a:schemeClr>
                </a:solidFill>
                <a:cs typeface="Tahoma" pitchFamily="34" charset="0"/>
              </a:rPr>
              <a:t>Why patient is referred late?</a:t>
            </a:r>
            <a:endParaRPr lang="en-US" dirty="0" smtClean="0">
              <a:solidFill>
                <a:schemeClr val="accent1">
                  <a:satMod val="150000"/>
                </a:schemeClr>
              </a:solidFill>
              <a:cs typeface="Tahoma" pitchFamily="34" charset="0"/>
            </a:endParaRP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457200" y="1714500"/>
            <a:ext cx="8229600" cy="4411663"/>
          </a:xfrm>
        </p:spPr>
        <p:txBody>
          <a:bodyPr/>
          <a:lstStyle/>
          <a:p>
            <a:pPr eaLnBrk="1" hangingPunct="1"/>
            <a:r>
              <a:rPr lang="en-GB" dirty="0" smtClean="0">
                <a:cs typeface="Tahoma" pitchFamily="34" charset="0"/>
              </a:rPr>
              <a:t>Ignorance of the value of early referral (Nephrologist= dialyser)</a:t>
            </a:r>
          </a:p>
          <a:p>
            <a:pPr eaLnBrk="1" hangingPunct="1"/>
            <a:r>
              <a:rPr lang="en-GB" dirty="0" smtClean="0">
                <a:cs typeface="Tahoma" pitchFamily="34" charset="0"/>
              </a:rPr>
              <a:t>Physician attitude. </a:t>
            </a:r>
          </a:p>
          <a:p>
            <a:pPr eaLnBrk="1" hangingPunct="1"/>
            <a:r>
              <a:rPr lang="en-GB" dirty="0" smtClean="0">
                <a:cs typeface="Tahoma" pitchFamily="34" charset="0"/>
              </a:rPr>
              <a:t>Under-estimation of severity of renal failure.</a:t>
            </a:r>
          </a:p>
          <a:p>
            <a:pPr eaLnBrk="1" hangingPunct="1"/>
            <a:r>
              <a:rPr lang="en-GB" dirty="0" smtClean="0">
                <a:cs typeface="Tahoma" pitchFamily="34" charset="0"/>
              </a:rPr>
              <a:t>Presence of other co morbidities.</a:t>
            </a:r>
          </a:p>
          <a:p>
            <a:pPr eaLnBrk="1" hangingPunct="1"/>
            <a:r>
              <a:rPr lang="en-GB" dirty="0" smtClean="0">
                <a:cs typeface="Tahoma" pitchFamily="34" charset="0"/>
              </a:rPr>
              <a:t>Lack of communications.</a:t>
            </a:r>
          </a:p>
          <a:p>
            <a:pPr eaLnBrk="1" hangingPunct="1"/>
            <a:r>
              <a:rPr lang="en-GB" dirty="0" smtClean="0">
                <a:cs typeface="Tahoma" pitchFamily="34" charset="0"/>
              </a:rPr>
              <a:t>Patient refusal. </a:t>
            </a:r>
          </a:p>
          <a:p>
            <a:pPr eaLnBrk="1" hangingPunct="1"/>
            <a:r>
              <a:rPr lang="en-GB" dirty="0" smtClean="0">
                <a:cs typeface="Tahoma" pitchFamily="34" charset="0"/>
              </a:rPr>
              <a:t>Economic factors.</a:t>
            </a:r>
          </a:p>
          <a:p>
            <a:pPr eaLnBrk="1" hangingPunct="1"/>
            <a:endParaRPr lang="en-GB" dirty="0" smtClean="0">
              <a:cs typeface="Tahoma" pitchFamily="34" charset="0"/>
            </a:endParaRPr>
          </a:p>
          <a:p>
            <a:pPr eaLnBrk="1" hangingPunct="1"/>
            <a:endParaRPr lang="en-GB" dirty="0" smtClean="0">
              <a:cs typeface="Tahoma" pitchFamily="34" charset="0"/>
            </a:endParaRPr>
          </a:p>
          <a:p>
            <a:pPr eaLnBrk="1" hangingPunct="1"/>
            <a:endParaRPr lang="en-GB" dirty="0" smtClean="0">
              <a:cs typeface="Tahoma" pitchFamily="34" charset="0"/>
            </a:endParaRPr>
          </a:p>
          <a:p>
            <a:pPr eaLnBrk="1" hangingPunct="1"/>
            <a:endParaRPr lang="en-US" dirty="0" smtClean="0"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740098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25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25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253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25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25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253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25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531" grpId="0" build="allAtOnce"/>
    </p:bld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GB" dirty="0" smtClean="0">
                <a:solidFill>
                  <a:schemeClr val="accent1">
                    <a:satMod val="150000"/>
                  </a:schemeClr>
                </a:solidFill>
                <a:cs typeface="Tahoma" pitchFamily="34" charset="0"/>
              </a:rPr>
              <a:t>How to avoid late referral?</a:t>
            </a:r>
          </a:p>
        </p:txBody>
      </p:sp>
      <p:sp>
        <p:nvSpPr>
          <p:cNvPr id="23555" name="Rectangle 3"/>
          <p:cNvSpPr>
            <a:spLocks noGrp="1" noChangeArrowheads="1"/>
          </p:cNvSpPr>
          <p:nvPr>
            <p:ph idx="1"/>
          </p:nvPr>
        </p:nvSpPr>
        <p:spPr>
          <a:xfrm>
            <a:off x="685800" y="1571625"/>
            <a:ext cx="7386638" cy="5286375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en-GB" sz="2000" b="1" dirty="0" smtClean="0">
                <a:solidFill>
                  <a:srgbClr val="FF0000"/>
                </a:solidFill>
                <a:cs typeface="Tahoma" pitchFamily="34" charset="0"/>
              </a:rPr>
              <a:t>Education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000" dirty="0" smtClean="0">
                <a:solidFill>
                  <a:schemeClr val="tx1"/>
                </a:solidFill>
                <a:cs typeface="Tahoma" pitchFamily="34" charset="0"/>
              </a:rPr>
              <a:t>Progression rates vary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000" dirty="0" err="1" smtClean="0">
                <a:solidFill>
                  <a:schemeClr val="tx1"/>
                </a:solidFill>
                <a:cs typeface="Tahoma" pitchFamily="34" charset="0"/>
              </a:rPr>
              <a:t>Creatinine</a:t>
            </a:r>
            <a:r>
              <a:rPr lang="en-GB" sz="2000" dirty="0" smtClean="0">
                <a:solidFill>
                  <a:schemeClr val="tx1"/>
                </a:solidFill>
                <a:cs typeface="Tahoma" pitchFamily="34" charset="0"/>
              </a:rPr>
              <a:t> is a flawed marker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000" dirty="0" smtClean="0">
                <a:solidFill>
                  <a:schemeClr val="tx1"/>
                </a:solidFill>
                <a:cs typeface="Tahoma" pitchFamily="34" charset="0"/>
              </a:rPr>
              <a:t>Management of CRF is a dynamic process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000" dirty="0" smtClean="0">
                <a:solidFill>
                  <a:schemeClr val="tx1"/>
                </a:solidFill>
                <a:cs typeface="Tahoma" pitchFamily="34" charset="0"/>
              </a:rPr>
              <a:t>Age is not a criterion</a:t>
            </a:r>
          </a:p>
          <a:p>
            <a:pPr eaLnBrk="1" hangingPunct="1">
              <a:lnSpc>
                <a:spcPct val="90000"/>
              </a:lnSpc>
            </a:pPr>
            <a:r>
              <a:rPr lang="en-GB" sz="2000" b="1" dirty="0" smtClean="0">
                <a:solidFill>
                  <a:srgbClr val="FF0000"/>
                </a:solidFill>
                <a:cs typeface="Tahoma" pitchFamily="34" charset="0"/>
              </a:rPr>
              <a:t>Assess high risk patients </a:t>
            </a:r>
            <a:r>
              <a:rPr lang="en-GB" sz="2000" dirty="0" smtClean="0">
                <a:cs typeface="Tahoma" pitchFamily="34" charset="0"/>
              </a:rPr>
              <a:t>before they have symptomatic uraemia</a:t>
            </a:r>
          </a:p>
          <a:p>
            <a:pPr eaLnBrk="1" hangingPunct="1">
              <a:lnSpc>
                <a:spcPct val="90000"/>
              </a:lnSpc>
            </a:pPr>
            <a:r>
              <a:rPr lang="en-GB" sz="2000" b="1" dirty="0" smtClean="0">
                <a:solidFill>
                  <a:srgbClr val="FF0000"/>
                </a:solidFill>
                <a:cs typeface="Tahoma" pitchFamily="34" charset="0"/>
              </a:rPr>
              <a:t>Integrated follow-up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000" dirty="0" smtClean="0">
                <a:solidFill>
                  <a:schemeClr val="tx1"/>
                </a:solidFill>
                <a:cs typeface="Tahoma" pitchFamily="34" charset="0"/>
              </a:rPr>
              <a:t>Primary care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000" dirty="0" smtClean="0">
                <a:solidFill>
                  <a:schemeClr val="tx1"/>
                </a:solidFill>
                <a:cs typeface="Tahoma" pitchFamily="34" charset="0"/>
              </a:rPr>
              <a:t>General physician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000" dirty="0" smtClean="0">
                <a:solidFill>
                  <a:schemeClr val="tx1"/>
                </a:solidFill>
                <a:cs typeface="Tahoma" pitchFamily="34" charset="0"/>
              </a:rPr>
              <a:t>Geriatrician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000" dirty="0" smtClean="0">
                <a:solidFill>
                  <a:schemeClr val="tx1"/>
                </a:solidFill>
                <a:cs typeface="Tahoma" pitchFamily="34" charset="0"/>
              </a:rPr>
              <a:t>Nephrologist</a:t>
            </a:r>
          </a:p>
          <a:p>
            <a:pPr lvl="1" eaLnBrk="1" hangingPunct="1">
              <a:lnSpc>
                <a:spcPct val="90000"/>
              </a:lnSpc>
            </a:pPr>
            <a:r>
              <a:rPr lang="en-GB" sz="2000" dirty="0" smtClean="0">
                <a:solidFill>
                  <a:schemeClr val="tx1"/>
                </a:solidFill>
                <a:cs typeface="Tahoma" pitchFamily="34" charset="0"/>
              </a:rPr>
              <a:t>Urologist</a:t>
            </a:r>
          </a:p>
        </p:txBody>
      </p:sp>
    </p:spTree>
    <p:extLst>
      <p:ext uri="{BB962C8B-B14F-4D97-AF65-F5344CB8AC3E}">
        <p14:creationId xmlns:p14="http://schemas.microsoft.com/office/powerpoint/2010/main" val="8877410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55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35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35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35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235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355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235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235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35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235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2355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4" dur="500"/>
                                        <p:tgtEl>
                                          <p:spTgt spid="23555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5" grpId="0" build="p"/>
    </p:bld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>
              <a:defRPr/>
            </a:pPr>
            <a:r>
              <a:rPr lang="en-US" sz="3200" dirty="0" smtClean="0">
                <a:solidFill>
                  <a:schemeClr val="accent1">
                    <a:satMod val="150000"/>
                  </a:schemeClr>
                </a:solidFill>
                <a:cs typeface="Tahoma" pitchFamily="34" charset="0"/>
              </a:rPr>
              <a:t>When to tell your patient about dialysis?</a:t>
            </a:r>
            <a:endParaRPr lang="en-US" sz="3200" dirty="0"/>
          </a:p>
        </p:txBody>
      </p:sp>
      <p:sp>
        <p:nvSpPr>
          <p:cNvPr id="68611" name="Content Placeholder 2"/>
          <p:cNvSpPr>
            <a:spLocks noGrp="1"/>
          </p:cNvSpPr>
          <p:nvPr>
            <p:ph idx="1"/>
          </p:nvPr>
        </p:nvSpPr>
        <p:spPr>
          <a:xfrm>
            <a:off x="457200" y="1643063"/>
            <a:ext cx="8229600" cy="4757737"/>
          </a:xfrm>
        </p:spPr>
        <p:txBody>
          <a:bodyPr>
            <a:normAutofit lnSpcReduction="10000"/>
          </a:bodyPr>
          <a:lstStyle/>
          <a:p>
            <a:r>
              <a:rPr lang="en-US" sz="2000" b="1" dirty="0" smtClean="0">
                <a:solidFill>
                  <a:srgbClr val="7030A0"/>
                </a:solidFill>
                <a:cs typeface="Tahoma" pitchFamily="34" charset="0"/>
              </a:rPr>
              <a:t>The algorithm of “30–20–10 rule</a:t>
            </a:r>
            <a:r>
              <a:rPr lang="en-US" sz="2000" dirty="0" smtClean="0">
                <a:cs typeface="Tahoma" pitchFamily="34" charset="0"/>
              </a:rPr>
              <a:t>,” based upon estimated GFR to determine the time for access planning as follows:</a:t>
            </a:r>
          </a:p>
          <a:p>
            <a:endParaRPr lang="en-US" sz="2000" b="1" dirty="0" smtClean="0">
              <a:solidFill>
                <a:srgbClr val="7030A0"/>
              </a:solidFill>
              <a:cs typeface="Tahoma" pitchFamily="34" charset="0"/>
            </a:endParaRPr>
          </a:p>
          <a:p>
            <a:r>
              <a:rPr lang="en-US" sz="2000" b="1" dirty="0" smtClean="0">
                <a:solidFill>
                  <a:srgbClr val="7030A0"/>
                </a:solidFill>
                <a:cs typeface="Tahoma" pitchFamily="34" charset="0"/>
              </a:rPr>
              <a:t>GFR 30 </a:t>
            </a:r>
            <a:r>
              <a:rPr lang="en-US" sz="2000" dirty="0" smtClean="0">
                <a:cs typeface="Tahoma" pitchFamily="34" charset="0"/>
              </a:rPr>
              <a:t>– Initiate education of the patient and family relating to ESRD management including the options of transplantation, dialysis alternatives, and dialysis access</a:t>
            </a:r>
          </a:p>
          <a:p>
            <a:endParaRPr lang="en-US" sz="2000" b="1" dirty="0" smtClean="0">
              <a:solidFill>
                <a:srgbClr val="7030A0"/>
              </a:solidFill>
              <a:cs typeface="Tahoma" pitchFamily="34" charset="0"/>
            </a:endParaRPr>
          </a:p>
          <a:p>
            <a:r>
              <a:rPr lang="en-US" sz="2000" b="1" dirty="0" smtClean="0">
                <a:solidFill>
                  <a:srgbClr val="7030A0"/>
                </a:solidFill>
                <a:cs typeface="Tahoma" pitchFamily="34" charset="0"/>
              </a:rPr>
              <a:t>GFR 20 </a:t>
            </a:r>
            <a:r>
              <a:rPr lang="en-US" sz="2000" dirty="0" smtClean="0">
                <a:cs typeface="Tahoma" pitchFamily="34" charset="0"/>
              </a:rPr>
              <a:t>– Initiate access placement (</a:t>
            </a:r>
            <a:r>
              <a:rPr lang="en-US" sz="2000" dirty="0" err="1" smtClean="0">
                <a:cs typeface="Tahoma" pitchFamily="34" charset="0"/>
              </a:rPr>
              <a:t>arteriovenous</a:t>
            </a:r>
            <a:r>
              <a:rPr lang="en-US" sz="2000" dirty="0" smtClean="0">
                <a:cs typeface="Tahoma" pitchFamily="34" charset="0"/>
              </a:rPr>
              <a:t>, peritoneal) and initiate work-up for the transplant list</a:t>
            </a:r>
          </a:p>
          <a:p>
            <a:endParaRPr lang="en-US" sz="2000" b="1" dirty="0" smtClean="0">
              <a:solidFill>
                <a:srgbClr val="7030A0"/>
              </a:solidFill>
              <a:cs typeface="Tahoma" pitchFamily="34" charset="0"/>
            </a:endParaRPr>
          </a:p>
          <a:p>
            <a:r>
              <a:rPr lang="en-US" sz="2000" b="1" dirty="0" smtClean="0">
                <a:solidFill>
                  <a:srgbClr val="7030A0"/>
                </a:solidFill>
                <a:cs typeface="Tahoma" pitchFamily="34" charset="0"/>
              </a:rPr>
              <a:t>GFR 10 </a:t>
            </a:r>
            <a:r>
              <a:rPr lang="en-US" sz="2000" dirty="0" smtClean="0">
                <a:cs typeface="Tahoma" pitchFamily="34" charset="0"/>
              </a:rPr>
              <a:t>– Initiate dialysis</a:t>
            </a:r>
          </a:p>
          <a:p>
            <a:pPr algn="r" rtl="1">
              <a:buFont typeface="Wingdings 2" pitchFamily="18" charset="2"/>
              <a:buNone/>
            </a:pPr>
            <a:r>
              <a:rPr lang="en-US" sz="2800" dirty="0" smtClean="0">
                <a:cs typeface="Tahoma" pitchFamily="34" charset="0"/>
              </a:rPr>
              <a:t> </a:t>
            </a:r>
          </a:p>
          <a:p>
            <a:pPr algn="r" rtl="1">
              <a:buFont typeface="Wingdings 2" pitchFamily="18" charset="2"/>
              <a:buNone/>
            </a:pPr>
            <a:r>
              <a:rPr lang="en-US" sz="2000" i="1" dirty="0" smtClean="0">
                <a:cs typeface="Tahoma" pitchFamily="34" charset="0"/>
              </a:rPr>
              <a:t>Oliver MJ et al ,J Am </a:t>
            </a:r>
            <a:r>
              <a:rPr lang="en-US" sz="2000" i="1" dirty="0" err="1" smtClean="0">
                <a:cs typeface="Tahoma" pitchFamily="34" charset="0"/>
              </a:rPr>
              <a:t>Soc</a:t>
            </a:r>
            <a:r>
              <a:rPr lang="en-US" sz="2000" i="1" dirty="0" smtClean="0">
                <a:cs typeface="Tahoma" pitchFamily="34" charset="0"/>
              </a:rPr>
              <a:t> </a:t>
            </a:r>
            <a:r>
              <a:rPr lang="en-US" sz="2000" i="1" dirty="0" err="1" smtClean="0">
                <a:cs typeface="Tahoma" pitchFamily="34" charset="0"/>
              </a:rPr>
              <a:t>Nephrol</a:t>
            </a:r>
            <a:r>
              <a:rPr lang="en-US" sz="2000" i="1" dirty="0" smtClean="0">
                <a:cs typeface="Tahoma" pitchFamily="34" charset="0"/>
              </a:rPr>
              <a:t>. 2004;15(7):1936</a:t>
            </a:r>
          </a:p>
          <a:p>
            <a:pPr algn="r" rtl="1">
              <a:buFont typeface="Wingdings 2" pitchFamily="18" charset="2"/>
              <a:buNone/>
            </a:pPr>
            <a:endParaRPr lang="ar-EG" sz="2000" dirty="0" smtClean="0">
              <a:cs typeface="Tahoma" pitchFamily="34" charset="0"/>
            </a:endParaRPr>
          </a:p>
          <a:p>
            <a:pPr algn="r" rtl="1">
              <a:buFont typeface="Wingdings 2" pitchFamily="18" charset="2"/>
              <a:buNone/>
            </a:pPr>
            <a:endParaRPr lang="en-US" sz="2000" dirty="0" smtClean="0">
              <a:cs typeface="Tahoma" pitchFamily="34" charset="0"/>
            </a:endParaRPr>
          </a:p>
          <a:p>
            <a:endParaRPr lang="en-US" sz="2000" dirty="0" smtClean="0">
              <a:cs typeface="Tahoma" pitchFamily="34" charset="0"/>
            </a:endParaRPr>
          </a:p>
          <a:p>
            <a:endParaRPr lang="en-US" sz="2800" dirty="0" smtClean="0">
              <a:cs typeface="Tahoma" pitchFamily="34" charset="0"/>
            </a:endParaRPr>
          </a:p>
          <a:p>
            <a:endParaRPr lang="en-US" dirty="0" smtClean="0">
              <a:cs typeface="Tahoma" pitchFamily="34" charset="0"/>
            </a:endParaRPr>
          </a:p>
          <a:p>
            <a:endParaRPr lang="en-US" dirty="0" smtClean="0"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04506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86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86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8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686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686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6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686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8611" grpId="0" build="p"/>
    </p:bld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en-US" sz="3200" dirty="0" smtClean="0">
                <a:solidFill>
                  <a:schemeClr val="accent1">
                    <a:satMod val="150000"/>
                  </a:schemeClr>
                </a:solidFill>
                <a:cs typeface="Times New Roman" pitchFamily="18" charset="0"/>
              </a:rPr>
              <a:t>How to tell your patient about dialysis??.</a:t>
            </a:r>
            <a:endParaRPr lang="en-US" sz="2400" dirty="0"/>
          </a:p>
        </p:txBody>
      </p:sp>
      <p:sp>
        <p:nvSpPr>
          <p:cNvPr id="696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 smtClean="0">
              <a:cs typeface="Tahoma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cs typeface="Tahoma" pitchFamily="34" charset="0"/>
              </a:rPr>
              <a:t>Try to be as logic as possible.</a:t>
            </a:r>
          </a:p>
          <a:p>
            <a:pPr>
              <a:buFont typeface="Arial" pitchFamily="34" charset="0"/>
              <a:buChar char="•"/>
            </a:pPr>
            <a:endParaRPr lang="en-US" dirty="0" smtClean="0">
              <a:cs typeface="Tahoma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cs typeface="Tahoma" pitchFamily="34" charset="0"/>
              </a:rPr>
              <a:t> Tell him the truth… may    be not all the truth!!</a:t>
            </a:r>
          </a:p>
          <a:p>
            <a:pPr>
              <a:buFont typeface="Arial" pitchFamily="34" charset="0"/>
              <a:buChar char="•"/>
            </a:pPr>
            <a:endParaRPr lang="en-US" dirty="0" smtClean="0">
              <a:cs typeface="Tahoma" pitchFamily="34" charset="0"/>
            </a:endParaRPr>
          </a:p>
          <a:p>
            <a:pPr>
              <a:buFont typeface="Arial" pitchFamily="34" charset="0"/>
              <a:buChar char="•"/>
            </a:pPr>
            <a:r>
              <a:rPr lang="en-US" dirty="0" smtClean="0">
                <a:cs typeface="Tahoma" pitchFamily="34" charset="0"/>
              </a:rPr>
              <a:t>You should know how to </a:t>
            </a:r>
            <a:r>
              <a:rPr lang="en-US" dirty="0">
                <a:cs typeface="Tahoma" pitchFamily="34" charset="0"/>
              </a:rPr>
              <a:t>deal with Patient response to starting dialysis</a:t>
            </a:r>
            <a:endParaRPr lang="en-US" dirty="0" smtClean="0">
              <a:cs typeface="Tahoma" pitchFamily="34" charset="0"/>
            </a:endParaRPr>
          </a:p>
          <a:p>
            <a:endParaRPr lang="en-US" dirty="0" smtClean="0">
              <a:cs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93798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6963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963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6963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635" grpId="0" build="p"/>
    </p:bld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8458200" cy="990600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Conclusions</a:t>
            </a:r>
            <a:endParaRPr lang="ar-EG" sz="32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50536"/>
          </a:xfrm>
        </p:spPr>
        <p:txBody>
          <a:bodyPr>
            <a:normAutofit/>
          </a:bodyPr>
          <a:lstStyle/>
          <a:p>
            <a:pPr>
              <a:buClr>
                <a:srgbClr val="FF0000"/>
              </a:buClr>
              <a:buSzPct val="70000"/>
              <a:buFont typeface="Wingdings" pitchFamily="2" charset="2"/>
              <a:buChar char="ü"/>
            </a:pPr>
            <a:r>
              <a:rPr lang="en-US" sz="2200" dirty="0" smtClean="0"/>
              <a:t>It can be reasonably stated that time of  initiation of dialysis treatment cannot be based on numerical data, but should be decided according to the overall clinical evaluation  of each individual </a:t>
            </a:r>
            <a:r>
              <a:rPr lang="en-US" sz="2200" dirty="0"/>
              <a:t>patient </a:t>
            </a:r>
            <a:r>
              <a:rPr lang="en-US" sz="2200" dirty="0" smtClean="0"/>
              <a:t>not only </a:t>
            </a:r>
            <a:r>
              <a:rPr lang="en-US" sz="2200" dirty="0"/>
              <a:t>based upon serum </a:t>
            </a:r>
            <a:r>
              <a:rPr lang="en-US" sz="2200" dirty="0" err="1"/>
              <a:t>creatinine</a:t>
            </a:r>
            <a:r>
              <a:rPr lang="en-US" sz="2200" dirty="0"/>
              <a:t> or estimated GFR</a:t>
            </a:r>
            <a:r>
              <a:rPr lang="en-US" sz="2200" dirty="0" smtClean="0"/>
              <a:t>.</a:t>
            </a:r>
          </a:p>
          <a:p>
            <a:pPr>
              <a:buClr>
                <a:srgbClr val="FF0000"/>
              </a:buClr>
              <a:buSzPct val="70000"/>
              <a:buFont typeface="Wingdings" pitchFamily="2" charset="2"/>
              <a:buChar char="ü"/>
            </a:pPr>
            <a:endParaRPr lang="en-US" sz="2200" dirty="0" smtClean="0"/>
          </a:p>
          <a:p>
            <a:pPr>
              <a:buClr>
                <a:srgbClr val="FF0000"/>
              </a:buClr>
              <a:buSzPct val="70000"/>
              <a:buFont typeface="Wingdings" pitchFamily="2" charset="2"/>
              <a:buChar char="ü"/>
            </a:pPr>
            <a:r>
              <a:rPr lang="en-US" sz="2200" dirty="0" smtClean="0"/>
              <a:t>Decision when to start dialysis should be individualized to each patient </a:t>
            </a:r>
            <a:endParaRPr lang="en-US" sz="2200" dirty="0"/>
          </a:p>
          <a:p>
            <a:pPr>
              <a:buClr>
                <a:srgbClr val="FF0000"/>
              </a:buClr>
              <a:buSzPct val="70000"/>
              <a:buFont typeface="Wingdings" pitchFamily="2" charset="2"/>
              <a:buChar char="ü"/>
            </a:pPr>
            <a:endParaRPr lang="en-US" sz="2200" dirty="0" smtClean="0"/>
          </a:p>
          <a:p>
            <a:pPr>
              <a:buClr>
                <a:srgbClr val="FF0000"/>
              </a:buClr>
              <a:buSzPct val="70000"/>
              <a:buFont typeface="Wingdings" pitchFamily="2" charset="2"/>
              <a:buChar char="ü"/>
            </a:pPr>
            <a:r>
              <a:rPr lang="en-US" sz="2200" dirty="0" smtClean="0"/>
              <a:t>early dialysis initiation does not consistently provide a mortality, morbidity, or quality of life benefit, unless accompanied by compelling reasons for initiating treatment. </a:t>
            </a:r>
          </a:p>
          <a:p>
            <a:pPr>
              <a:buClr>
                <a:srgbClr val="FF0000"/>
              </a:buClr>
              <a:buSzPct val="70000"/>
              <a:buFont typeface="Wingdings" pitchFamily="2" charset="2"/>
              <a:buChar char="ü"/>
            </a:pPr>
            <a:endParaRPr lang="en-US" sz="22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67E7C-2AEA-43C5-866A-D582A88E525C}" type="slidenum">
              <a:rPr lang="en-US" smtClean="0"/>
              <a:pPr/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87088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685800"/>
            <a:ext cx="8458200" cy="838200"/>
          </a:xfrm>
        </p:spPr>
        <p:txBody>
          <a:bodyPr>
            <a:normAutofit/>
          </a:bodyPr>
          <a:lstStyle/>
          <a:p>
            <a:r>
              <a:rPr lang="en-US" sz="32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Conclusions</a:t>
            </a:r>
            <a:endParaRPr lang="ar-EG" sz="3200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n-lt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5050536"/>
          </a:xfrm>
        </p:spPr>
        <p:txBody>
          <a:bodyPr>
            <a:normAutofit/>
          </a:bodyPr>
          <a:lstStyle/>
          <a:p>
            <a:pPr>
              <a:buClr>
                <a:srgbClr val="FF0000"/>
              </a:buClr>
              <a:buSzPct val="70000"/>
              <a:buFont typeface="Wingdings" pitchFamily="2" charset="2"/>
              <a:buChar char="ü"/>
            </a:pPr>
            <a:endParaRPr lang="en-US" sz="2200" dirty="0" smtClean="0"/>
          </a:p>
          <a:p>
            <a:pPr lvl="0">
              <a:buClr>
                <a:srgbClr val="FF0000"/>
              </a:buClr>
              <a:buSzPct val="70000"/>
              <a:buFont typeface="Wingdings" pitchFamily="2" charset="2"/>
              <a:buChar char="ü"/>
            </a:pPr>
            <a:r>
              <a:rPr lang="en-US" sz="2000" dirty="0">
                <a:solidFill>
                  <a:prstClr val="black"/>
                </a:solidFill>
              </a:rPr>
              <a:t>Early dialysis initiation using only </a:t>
            </a:r>
            <a:r>
              <a:rPr lang="en-US" sz="2000" dirty="0" err="1">
                <a:solidFill>
                  <a:prstClr val="black"/>
                </a:solidFill>
              </a:rPr>
              <a:t>creatinine</a:t>
            </a:r>
            <a:r>
              <a:rPr lang="en-US" sz="2000" dirty="0">
                <a:solidFill>
                  <a:prstClr val="black"/>
                </a:solidFill>
              </a:rPr>
              <a:t>-based </a:t>
            </a:r>
            <a:r>
              <a:rPr lang="en-US" sz="2000" dirty="0" err="1">
                <a:solidFill>
                  <a:prstClr val="black"/>
                </a:solidFill>
              </a:rPr>
              <a:t>eGFR</a:t>
            </a:r>
            <a:r>
              <a:rPr lang="en-US" sz="2000" dirty="0">
                <a:solidFill>
                  <a:prstClr val="black"/>
                </a:solidFill>
              </a:rPr>
              <a:t> for decision making may be harmful. </a:t>
            </a:r>
          </a:p>
          <a:p>
            <a:pPr>
              <a:buClr>
                <a:srgbClr val="FF0000"/>
              </a:buClr>
              <a:buSzPct val="70000"/>
              <a:buFont typeface="Wingdings" pitchFamily="2" charset="2"/>
              <a:buChar char="ü"/>
            </a:pPr>
            <a:endParaRPr lang="en-US" sz="2200" dirty="0" smtClean="0"/>
          </a:p>
          <a:p>
            <a:pPr>
              <a:buClr>
                <a:srgbClr val="FF0000"/>
              </a:buClr>
              <a:buSzPct val="70000"/>
              <a:buFont typeface="Wingdings" pitchFamily="2" charset="2"/>
              <a:buChar char="ü"/>
            </a:pPr>
            <a:r>
              <a:rPr lang="en-US" sz="2200" dirty="0" smtClean="0"/>
              <a:t>Late referral the enemy, not the </a:t>
            </a:r>
            <a:r>
              <a:rPr lang="en-US" sz="2200" dirty="0" err="1" smtClean="0"/>
              <a:t>eGFR</a:t>
            </a:r>
            <a:r>
              <a:rPr lang="en-US" sz="2200" dirty="0" smtClean="0"/>
              <a:t> alone or the late start of dialysis</a:t>
            </a:r>
          </a:p>
          <a:p>
            <a:pPr marL="0" indent="0">
              <a:buClr>
                <a:srgbClr val="FF0000"/>
              </a:buClr>
              <a:buSzPct val="70000"/>
              <a:buNone/>
            </a:pPr>
            <a:endParaRPr lang="en-US" sz="2200" dirty="0" smtClean="0"/>
          </a:p>
          <a:p>
            <a:pPr>
              <a:buClr>
                <a:srgbClr val="FF0000"/>
              </a:buClr>
              <a:buSzPct val="70000"/>
              <a:buFont typeface="Wingdings" pitchFamily="2" charset="2"/>
              <a:buChar char="ü"/>
            </a:pPr>
            <a:r>
              <a:rPr lang="en-US" sz="2200" dirty="0" smtClean="0"/>
              <a:t>Future studies examining indications for dialysis initiation and outcomes will contribute to evidence-based guidelines concerning the optimal timing for dialysis initiation.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667E7C-2AEA-43C5-866A-D582A88E525C}" type="slidenum">
              <a:rPr lang="en-US" smtClean="0"/>
              <a:pPr/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0986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>
              <a:defRPr/>
            </a:pPr>
            <a:endParaRPr lang="en-US" smtClean="0"/>
          </a:p>
        </p:txBody>
      </p:sp>
      <p:pic>
        <p:nvPicPr>
          <p:cNvPr id="75780" name="Picture 4" descr="thank%20you%20card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29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924426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7239000" cy="1066800"/>
          </a:xfrm>
        </p:spPr>
        <p:txBody>
          <a:bodyPr/>
          <a:lstStyle/>
          <a:p>
            <a:r>
              <a:rPr lang="en-US" dirty="0">
                <a:ln w="500">
                  <a:solidFill>
                    <a:srgbClr val="B13F9A">
                      <a:shade val="20000"/>
                      <a:satMod val="120000"/>
                    </a:srgbClr>
                  </a:solidFill>
                </a:ln>
                <a:solidFill>
                  <a:srgbClr val="002060"/>
                </a:solidFill>
              </a:rPr>
              <a:t>introduction</a:t>
            </a:r>
            <a:endParaRPr lang="en-US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153400" cy="4779336"/>
          </a:xfrm>
        </p:spPr>
        <p:txBody>
          <a:bodyPr>
            <a:normAutofit/>
          </a:bodyPr>
          <a:lstStyle/>
          <a:p>
            <a:pPr lvl="0" algn="just">
              <a:buClr>
                <a:srgbClr val="B13F9A"/>
              </a:buClr>
            </a:pPr>
            <a:r>
              <a:rPr lang="en-US" sz="2400" dirty="0">
                <a:solidFill>
                  <a:prstClr val="black"/>
                </a:solidFill>
              </a:rPr>
              <a:t>The decision to start maintenance dialysis should not be only based upon serum </a:t>
            </a:r>
            <a:r>
              <a:rPr lang="en-US" sz="2400" dirty="0" err="1">
                <a:solidFill>
                  <a:prstClr val="black"/>
                </a:solidFill>
              </a:rPr>
              <a:t>creatinine</a:t>
            </a:r>
            <a:r>
              <a:rPr lang="en-US" sz="2400" dirty="0">
                <a:solidFill>
                  <a:prstClr val="black"/>
                </a:solidFill>
              </a:rPr>
              <a:t> or estimated GFR.</a:t>
            </a:r>
          </a:p>
          <a:p>
            <a:endParaRPr lang="en-US" dirty="0" smtClean="0"/>
          </a:p>
          <a:p>
            <a:r>
              <a:rPr lang="en-US" sz="2400" dirty="0">
                <a:solidFill>
                  <a:prstClr val="black"/>
                </a:solidFill>
              </a:rPr>
              <a:t>The decision to start </a:t>
            </a:r>
            <a:r>
              <a:rPr lang="en-US" sz="2400" dirty="0" smtClean="0">
                <a:solidFill>
                  <a:prstClr val="black"/>
                </a:solidFill>
              </a:rPr>
              <a:t>dialysis </a:t>
            </a:r>
            <a:r>
              <a:rPr lang="en-US" dirty="0" smtClean="0"/>
              <a:t> </a:t>
            </a:r>
            <a:r>
              <a:rPr lang="en-US" dirty="0"/>
              <a:t>has a negative psychological impact on patients </a:t>
            </a:r>
            <a:r>
              <a:rPr lang="en-US" dirty="0" smtClean="0"/>
              <a:t>. </a:t>
            </a:r>
            <a:r>
              <a:rPr lang="en-US" dirty="0"/>
              <a:t>With Important socio-economic implication</a:t>
            </a:r>
            <a:endParaRPr lang="en-US" dirty="0" smtClean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3042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7239000" cy="10668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4000" dirty="0">
                <a:solidFill>
                  <a:schemeClr val="tx1"/>
                </a:solidFill>
              </a:rPr>
              <a:t>Goals of dialysis.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153400" cy="4779336"/>
          </a:xfrm>
        </p:spPr>
        <p:txBody>
          <a:bodyPr>
            <a:normAutofit/>
          </a:bodyPr>
          <a:lstStyle/>
          <a:p>
            <a:pPr lvl="1">
              <a:buClr>
                <a:srgbClr val="FF0000"/>
              </a:buClr>
              <a:buSzPct val="70000"/>
              <a:buFont typeface="Wingdings" pitchFamily="2" charset="2"/>
              <a:buChar char="ü"/>
            </a:pPr>
            <a:r>
              <a:rPr lang="en-US" dirty="0">
                <a:solidFill>
                  <a:schemeClr val="tx1"/>
                </a:solidFill>
              </a:rPr>
              <a:t>Free of uremic symptoms.</a:t>
            </a:r>
          </a:p>
          <a:p>
            <a:pPr lvl="1">
              <a:buClr>
                <a:srgbClr val="FF0000"/>
              </a:buClr>
              <a:buSzPct val="70000"/>
              <a:buFont typeface="Wingdings" pitchFamily="2" charset="2"/>
              <a:buChar char="ü"/>
            </a:pPr>
            <a:r>
              <a:rPr lang="en-US" dirty="0">
                <a:solidFill>
                  <a:schemeClr val="tx1"/>
                </a:solidFill>
              </a:rPr>
              <a:t>Control volume </a:t>
            </a:r>
            <a:r>
              <a:rPr lang="en-US" dirty="0" smtClean="0">
                <a:solidFill>
                  <a:schemeClr val="tx1"/>
                </a:solidFill>
              </a:rPr>
              <a:t>overload.</a:t>
            </a:r>
          </a:p>
          <a:p>
            <a:pPr lvl="1">
              <a:buClr>
                <a:srgbClr val="FF0000"/>
              </a:buClr>
              <a:buSzPct val="70000"/>
              <a:buFont typeface="Wingdings" pitchFamily="2" charset="2"/>
              <a:buChar char="ü"/>
            </a:pPr>
            <a:r>
              <a:rPr lang="en-US" dirty="0" smtClean="0">
                <a:solidFill>
                  <a:schemeClr val="tx1"/>
                </a:solidFill>
              </a:rPr>
              <a:t>Control of acid </a:t>
            </a:r>
            <a:r>
              <a:rPr lang="en-US" dirty="0">
                <a:solidFill>
                  <a:schemeClr val="tx1"/>
                </a:solidFill>
              </a:rPr>
              <a:t>- base and electrolyte disorders.</a:t>
            </a:r>
          </a:p>
          <a:p>
            <a:pPr lvl="1">
              <a:buClr>
                <a:srgbClr val="FF0000"/>
              </a:buClr>
              <a:buSzPct val="70000"/>
              <a:buFont typeface="Wingdings" pitchFamily="2" charset="2"/>
              <a:buChar char="ü"/>
            </a:pPr>
            <a:r>
              <a:rPr lang="en-US" dirty="0">
                <a:solidFill>
                  <a:schemeClr val="tx1"/>
                </a:solidFill>
              </a:rPr>
              <a:t>Provide clearance of uremic toxins enough to allow  an </a:t>
            </a:r>
            <a:r>
              <a:rPr lang="en-US" dirty="0" smtClean="0">
                <a:solidFill>
                  <a:schemeClr val="tx1"/>
                </a:solidFill>
              </a:rPr>
              <a:t>adequate </a:t>
            </a:r>
            <a:r>
              <a:rPr lang="en-US" dirty="0">
                <a:solidFill>
                  <a:schemeClr val="tx1"/>
                </a:solidFill>
              </a:rPr>
              <a:t>dietary protein and caloric intake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algn="just">
              <a:buClr>
                <a:srgbClr val="FF0000"/>
              </a:buClr>
              <a:buSzPct val="70000"/>
              <a:buFont typeface="Wingdings" pitchFamily="2" charset="2"/>
              <a:buChar char="Ø"/>
            </a:pPr>
            <a:endParaRPr lang="en-US" sz="2400" i="1" dirty="0" smtClean="0">
              <a:solidFill>
                <a:srgbClr val="002060"/>
              </a:solidFill>
            </a:endParaRPr>
          </a:p>
          <a:p>
            <a:pPr algn="just">
              <a:buClr>
                <a:srgbClr val="FF0000"/>
              </a:buClr>
              <a:buSzPct val="70000"/>
              <a:buFont typeface="Wingdings" pitchFamily="2" charset="2"/>
              <a:buChar char="Ø"/>
            </a:pPr>
            <a:r>
              <a:rPr lang="en-US" sz="2400" i="1" dirty="0" smtClean="0">
                <a:solidFill>
                  <a:srgbClr val="002060"/>
                </a:solidFill>
              </a:rPr>
              <a:t>When </a:t>
            </a:r>
            <a:r>
              <a:rPr lang="en-US" sz="2400" i="1" dirty="0">
                <a:solidFill>
                  <a:srgbClr val="002060"/>
                </a:solidFill>
              </a:rPr>
              <a:t>residual kidney functions  fail to maintain all these vital functions, we have </a:t>
            </a:r>
            <a:r>
              <a:rPr lang="en-US" sz="2400" i="1" dirty="0" smtClean="0">
                <a:solidFill>
                  <a:srgbClr val="002060"/>
                </a:solidFill>
              </a:rPr>
              <a:t>to start  </a:t>
            </a:r>
            <a:r>
              <a:rPr lang="en-US" sz="2400" i="1" dirty="0">
                <a:solidFill>
                  <a:srgbClr val="002060"/>
                </a:solidFill>
              </a:rPr>
              <a:t>dialysis therapy.  </a:t>
            </a:r>
          </a:p>
          <a:p>
            <a:pPr algn="just">
              <a:buClr>
                <a:srgbClr val="FF0000"/>
              </a:buClr>
              <a:buSzPct val="70000"/>
              <a:buFont typeface="Wingdings" pitchFamily="2" charset="2"/>
              <a:buChar char="Ø"/>
            </a:pPr>
            <a:r>
              <a:rPr lang="en-US" sz="2400" i="1" dirty="0">
                <a:solidFill>
                  <a:srgbClr val="002060"/>
                </a:solidFill>
              </a:rPr>
              <a:t>Since an important goal of dialysis is to enhance quality of life as well as to prolong survival.</a:t>
            </a:r>
          </a:p>
          <a:p>
            <a:pPr>
              <a:buClr>
                <a:srgbClr val="FF0000"/>
              </a:buClr>
              <a:buSzPct val="70000"/>
              <a:buFont typeface="Wingdings" pitchFamily="2" charset="2"/>
              <a:buChar char="ü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117350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7239000" cy="106680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4000" dirty="0" smtClean="0">
                <a:solidFill>
                  <a:schemeClr val="tx1"/>
                </a:solidFill>
              </a:rPr>
              <a:t>INDICATIONS of dialysis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153400" cy="5084136"/>
          </a:xfrm>
        </p:spPr>
        <p:txBody>
          <a:bodyPr>
            <a:normAutofit/>
          </a:bodyPr>
          <a:lstStyle/>
          <a:p>
            <a:r>
              <a:rPr lang="en-US" sz="2800" b="1" i="1" dirty="0" smtClean="0">
                <a:solidFill>
                  <a:srgbClr val="7030A0"/>
                </a:solidFill>
                <a:cs typeface="Tahoma" pitchFamily="34" charset="0"/>
              </a:rPr>
              <a:t>Compiling  indications :</a:t>
            </a:r>
            <a:endParaRPr lang="en-US" sz="2200" b="1" i="1" dirty="0" smtClean="0">
              <a:solidFill>
                <a:srgbClr val="7030A0"/>
              </a:solidFill>
              <a:cs typeface="Tahoma" pitchFamily="34" charset="0"/>
            </a:endParaRPr>
          </a:p>
          <a:p>
            <a:pPr lvl="2"/>
            <a:r>
              <a:rPr lang="en-US" sz="2200" b="1" i="1" dirty="0" smtClean="0">
                <a:solidFill>
                  <a:srgbClr val="7030A0"/>
                </a:solidFill>
                <a:cs typeface="Tahoma" pitchFamily="34" charset="0"/>
              </a:rPr>
              <a:t>Pericarditis or </a:t>
            </a:r>
            <a:r>
              <a:rPr lang="en-US" sz="2200" b="1" i="1" dirty="0" err="1" smtClean="0">
                <a:solidFill>
                  <a:srgbClr val="7030A0"/>
                </a:solidFill>
                <a:cs typeface="Tahoma" pitchFamily="34" charset="0"/>
              </a:rPr>
              <a:t>pleuritis</a:t>
            </a:r>
            <a:r>
              <a:rPr lang="en-US" sz="2200" b="1" i="1" dirty="0" smtClean="0">
                <a:solidFill>
                  <a:srgbClr val="7030A0"/>
                </a:solidFill>
                <a:cs typeface="Tahoma" pitchFamily="34" charset="0"/>
              </a:rPr>
              <a:t> </a:t>
            </a:r>
            <a:r>
              <a:rPr lang="en-US" sz="2200" dirty="0" smtClean="0">
                <a:cs typeface="Tahoma" pitchFamily="34" charset="0"/>
              </a:rPr>
              <a:t>(urgent indication)</a:t>
            </a:r>
          </a:p>
          <a:p>
            <a:pPr lvl="2"/>
            <a:endParaRPr lang="en-US" sz="2200" dirty="0">
              <a:cs typeface="Tahoma" pitchFamily="34" charset="0"/>
            </a:endParaRPr>
          </a:p>
          <a:p>
            <a:pPr lvl="2"/>
            <a:r>
              <a:rPr lang="en-US" sz="2200" dirty="0">
                <a:cs typeface="Tahoma" pitchFamily="34" charset="0"/>
              </a:rPr>
              <a:t>Progressive </a:t>
            </a:r>
            <a:r>
              <a:rPr lang="en-US" sz="2200" b="1" i="1" dirty="0">
                <a:solidFill>
                  <a:srgbClr val="7030A0"/>
                </a:solidFill>
                <a:cs typeface="Tahoma" pitchFamily="34" charset="0"/>
              </a:rPr>
              <a:t>uremic encephalopathy </a:t>
            </a:r>
            <a:r>
              <a:rPr lang="en-US" sz="2200" dirty="0">
                <a:cs typeface="Tahoma" pitchFamily="34" charset="0"/>
              </a:rPr>
              <a:t>or neuropathy, with confusion, </a:t>
            </a:r>
            <a:r>
              <a:rPr lang="en-US" sz="2200" dirty="0" err="1">
                <a:cs typeface="Tahoma" pitchFamily="34" charset="0"/>
              </a:rPr>
              <a:t>asterixis</a:t>
            </a:r>
            <a:r>
              <a:rPr lang="en-US" sz="2200" dirty="0">
                <a:cs typeface="Tahoma" pitchFamily="34" charset="0"/>
              </a:rPr>
              <a:t>, myoclonus, wrist or foot drop, or seizures (urgent indication</a:t>
            </a:r>
            <a:r>
              <a:rPr lang="en-US" sz="2200" dirty="0" smtClean="0">
                <a:cs typeface="Tahoma" pitchFamily="34" charset="0"/>
              </a:rPr>
              <a:t>)</a:t>
            </a:r>
          </a:p>
          <a:p>
            <a:pPr lvl="2"/>
            <a:endParaRPr lang="en-US" sz="2200" dirty="0">
              <a:cs typeface="Tahoma" pitchFamily="34" charset="0"/>
            </a:endParaRPr>
          </a:p>
          <a:p>
            <a:pPr lvl="2"/>
            <a:r>
              <a:rPr lang="en-US" sz="2200" dirty="0">
                <a:cs typeface="Tahoma" pitchFamily="34" charset="0"/>
              </a:rPr>
              <a:t>significant </a:t>
            </a:r>
            <a:r>
              <a:rPr lang="en-US" sz="2200" b="1" i="1" dirty="0">
                <a:solidFill>
                  <a:srgbClr val="7030A0"/>
                </a:solidFill>
                <a:cs typeface="Tahoma" pitchFamily="34" charset="0"/>
              </a:rPr>
              <a:t>bleeding diathesis </a:t>
            </a:r>
            <a:r>
              <a:rPr lang="en-US" sz="2200" dirty="0">
                <a:cs typeface="Tahoma" pitchFamily="34" charset="0"/>
              </a:rPr>
              <a:t>attributable to uremia (urgent indication</a:t>
            </a:r>
            <a:r>
              <a:rPr lang="en-US" sz="2200" dirty="0" smtClean="0">
                <a:cs typeface="Tahoma" pitchFamily="34" charset="0"/>
              </a:rPr>
              <a:t>)</a:t>
            </a:r>
          </a:p>
          <a:p>
            <a:pPr lvl="2"/>
            <a:endParaRPr lang="en-US" sz="2200" dirty="0">
              <a:cs typeface="Tahoma" pitchFamily="34" charset="0"/>
            </a:endParaRPr>
          </a:p>
          <a:p>
            <a:pPr lvl="2">
              <a:buClr>
                <a:srgbClr val="F9B639"/>
              </a:buClr>
            </a:pPr>
            <a:r>
              <a:rPr lang="en-US" sz="2200" dirty="0">
                <a:solidFill>
                  <a:prstClr val="black"/>
                </a:solidFill>
                <a:cs typeface="Tahoma" pitchFamily="34" charset="0"/>
              </a:rPr>
              <a:t>Persistent </a:t>
            </a:r>
            <a:r>
              <a:rPr lang="en-US" sz="2200" b="1" i="1" dirty="0">
                <a:solidFill>
                  <a:srgbClr val="7030A0"/>
                </a:solidFill>
                <a:cs typeface="Tahoma" pitchFamily="34" charset="0"/>
              </a:rPr>
              <a:t>metabolic disturbances </a:t>
            </a:r>
            <a:r>
              <a:rPr lang="en-US" sz="2200" dirty="0">
                <a:solidFill>
                  <a:prstClr val="black"/>
                </a:solidFill>
                <a:cs typeface="Tahoma" pitchFamily="34" charset="0"/>
              </a:rPr>
              <a:t>that are refractory to medical </a:t>
            </a:r>
            <a:r>
              <a:rPr lang="en-US" sz="2200" dirty="0" err="1">
                <a:solidFill>
                  <a:prstClr val="black"/>
                </a:solidFill>
                <a:cs typeface="Tahoma" pitchFamily="34" charset="0"/>
              </a:rPr>
              <a:t>therapy:hyperkalemia</a:t>
            </a:r>
            <a:r>
              <a:rPr lang="en-US" sz="2200" dirty="0">
                <a:solidFill>
                  <a:prstClr val="black"/>
                </a:solidFill>
                <a:cs typeface="Tahoma" pitchFamily="34" charset="0"/>
              </a:rPr>
              <a:t>, metabolic acidosis, </a:t>
            </a:r>
            <a:r>
              <a:rPr lang="en-US" sz="2200" dirty="0" err="1">
                <a:solidFill>
                  <a:prstClr val="black"/>
                </a:solidFill>
                <a:cs typeface="Tahoma" pitchFamily="34" charset="0"/>
              </a:rPr>
              <a:t>hypercalcemia</a:t>
            </a:r>
            <a:r>
              <a:rPr lang="en-US" sz="2200" dirty="0">
                <a:solidFill>
                  <a:prstClr val="black"/>
                </a:solidFill>
                <a:cs typeface="Tahoma" pitchFamily="34" charset="0"/>
              </a:rPr>
              <a:t>, </a:t>
            </a:r>
            <a:r>
              <a:rPr lang="en-US" sz="2200" dirty="0" err="1">
                <a:solidFill>
                  <a:prstClr val="black"/>
                </a:solidFill>
                <a:cs typeface="Tahoma" pitchFamily="34" charset="0"/>
              </a:rPr>
              <a:t>hypocalcemia</a:t>
            </a:r>
            <a:r>
              <a:rPr lang="en-US" sz="2200" dirty="0">
                <a:solidFill>
                  <a:prstClr val="black"/>
                </a:solidFill>
                <a:cs typeface="Tahoma" pitchFamily="34" charset="0"/>
              </a:rPr>
              <a:t>, and </a:t>
            </a:r>
            <a:r>
              <a:rPr lang="en-US" sz="2200" dirty="0" err="1">
                <a:solidFill>
                  <a:prstClr val="black"/>
                </a:solidFill>
                <a:cs typeface="Tahoma" pitchFamily="34" charset="0"/>
              </a:rPr>
              <a:t>hyperphosphatemia</a:t>
            </a:r>
            <a:endParaRPr lang="en-US" sz="2200" dirty="0">
              <a:solidFill>
                <a:prstClr val="black"/>
              </a:solidFill>
              <a:cs typeface="Tahoma" pitchFamily="34" charset="0"/>
            </a:endParaRPr>
          </a:p>
          <a:p>
            <a:pPr lvl="2"/>
            <a:endParaRPr lang="en-US" sz="2200" b="1" i="1" dirty="0" smtClean="0">
              <a:solidFill>
                <a:srgbClr val="7030A0"/>
              </a:solidFill>
              <a:cs typeface="Tahoma" pitchFamily="34" charset="0"/>
            </a:endParaRPr>
          </a:p>
          <a:p>
            <a:pPr marL="0" indent="0">
              <a:buClr>
                <a:srgbClr val="FF0000"/>
              </a:buClr>
              <a:buSzPct val="70000"/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5693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7239000" cy="1066800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en-US" sz="4000" dirty="0" smtClean="0">
                <a:solidFill>
                  <a:schemeClr val="tx1"/>
                </a:solidFill>
              </a:rPr>
              <a:t>INDICATIONS of dialysis (cont.)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153400" cy="5084136"/>
          </a:xfrm>
        </p:spPr>
        <p:txBody>
          <a:bodyPr>
            <a:normAutofit/>
          </a:bodyPr>
          <a:lstStyle/>
          <a:p>
            <a:r>
              <a:rPr lang="en-US" sz="2800" b="1" i="1" dirty="0" smtClean="0">
                <a:solidFill>
                  <a:srgbClr val="7030A0"/>
                </a:solidFill>
                <a:cs typeface="Tahoma" pitchFamily="34" charset="0"/>
              </a:rPr>
              <a:t>Compiling  indications (cont.)</a:t>
            </a:r>
            <a:endParaRPr lang="en-US" sz="2200" b="1" i="1" dirty="0" smtClean="0">
              <a:solidFill>
                <a:srgbClr val="7030A0"/>
              </a:solidFill>
              <a:cs typeface="Tahoma" pitchFamily="34" charset="0"/>
            </a:endParaRPr>
          </a:p>
          <a:p>
            <a:pPr lvl="2"/>
            <a:r>
              <a:rPr lang="en-US" sz="2200" b="1" i="1" dirty="0" smtClean="0">
                <a:solidFill>
                  <a:srgbClr val="7030A0"/>
                </a:solidFill>
                <a:cs typeface="Tahoma" pitchFamily="34" charset="0"/>
              </a:rPr>
              <a:t>Fluid </a:t>
            </a:r>
            <a:r>
              <a:rPr lang="en-US" sz="2200" b="1" i="1" dirty="0">
                <a:solidFill>
                  <a:srgbClr val="7030A0"/>
                </a:solidFill>
                <a:cs typeface="Tahoma" pitchFamily="34" charset="0"/>
              </a:rPr>
              <a:t>overload </a:t>
            </a:r>
            <a:r>
              <a:rPr lang="en-US" sz="2200" dirty="0">
                <a:cs typeface="Tahoma" pitchFamily="34" charset="0"/>
              </a:rPr>
              <a:t>refractory to </a:t>
            </a:r>
            <a:r>
              <a:rPr lang="en-US" sz="2200" dirty="0" smtClean="0">
                <a:cs typeface="Tahoma" pitchFamily="34" charset="0"/>
              </a:rPr>
              <a:t>diuretics</a:t>
            </a:r>
          </a:p>
          <a:p>
            <a:pPr lvl="2"/>
            <a:endParaRPr lang="en-US" sz="2200" dirty="0" smtClean="0">
              <a:cs typeface="Tahoma" pitchFamily="34" charset="0"/>
            </a:endParaRPr>
          </a:p>
          <a:p>
            <a:pPr lvl="2">
              <a:buClr>
                <a:srgbClr val="B13F9A"/>
              </a:buClr>
            </a:pPr>
            <a:r>
              <a:rPr lang="en-US" sz="2200" dirty="0" smtClean="0">
                <a:solidFill>
                  <a:prstClr val="black"/>
                </a:solidFill>
                <a:cs typeface="Tahoma" pitchFamily="34" charset="0"/>
              </a:rPr>
              <a:t>Persistent </a:t>
            </a:r>
            <a:r>
              <a:rPr lang="en-US" sz="2200" b="1" i="1" dirty="0">
                <a:solidFill>
                  <a:srgbClr val="7030A0"/>
                </a:solidFill>
                <a:cs typeface="Tahoma" pitchFamily="34" charset="0"/>
              </a:rPr>
              <a:t>uremic manifestations </a:t>
            </a:r>
            <a:r>
              <a:rPr lang="en-US" sz="2200" dirty="0">
                <a:solidFill>
                  <a:prstClr val="black"/>
                </a:solidFill>
                <a:cs typeface="Tahoma" pitchFamily="34" charset="0"/>
              </a:rPr>
              <a:t>as nausea and vomiting or evidence of </a:t>
            </a:r>
            <a:r>
              <a:rPr lang="en-US" sz="2200" dirty="0" smtClean="0">
                <a:solidFill>
                  <a:prstClr val="black"/>
                </a:solidFill>
                <a:cs typeface="Tahoma" pitchFamily="34" charset="0"/>
              </a:rPr>
              <a:t>malnutrition</a:t>
            </a:r>
            <a:endParaRPr lang="en-US" sz="2200" dirty="0">
              <a:solidFill>
                <a:prstClr val="black"/>
              </a:solidFill>
              <a:cs typeface="Tahoma" pitchFamily="34" charset="0"/>
            </a:endParaRPr>
          </a:p>
          <a:p>
            <a:pPr lvl="2"/>
            <a:endParaRPr lang="en-US" sz="2200" dirty="0" smtClean="0">
              <a:cs typeface="Tahoma" pitchFamily="34" charset="0"/>
            </a:endParaRPr>
          </a:p>
          <a:p>
            <a:r>
              <a:rPr lang="en-US" sz="2800" i="1" dirty="0"/>
              <a:t>If it was that simple </a:t>
            </a:r>
            <a:r>
              <a:rPr lang="en-US" sz="2800" i="1" dirty="0">
                <a:latin typeface="Wingdings 3" pitchFamily="18" charset="2"/>
              </a:rPr>
              <a:t>a</a:t>
            </a:r>
            <a:r>
              <a:rPr lang="en-US" sz="2800" i="1" dirty="0"/>
              <a:t> no need for this lecture!</a:t>
            </a:r>
          </a:p>
          <a:p>
            <a:r>
              <a:rPr lang="en-US" sz="2800" dirty="0" smtClean="0"/>
              <a:t>As RRT </a:t>
            </a:r>
            <a:r>
              <a:rPr lang="en-US" sz="2800" dirty="0"/>
              <a:t>should be started before these life threatening complications appear</a:t>
            </a:r>
          </a:p>
          <a:p>
            <a:endParaRPr lang="en-US" sz="2800" dirty="0">
              <a:cs typeface="Tahoma" pitchFamily="34" charset="0"/>
            </a:endParaRPr>
          </a:p>
          <a:p>
            <a:pPr lvl="1"/>
            <a:endParaRPr lang="en-US" sz="2500" dirty="0" smtClean="0">
              <a:cs typeface="Tahoma" pitchFamily="34" charset="0"/>
            </a:endParaRPr>
          </a:p>
          <a:p>
            <a:pPr lvl="2"/>
            <a:endParaRPr lang="en-US" sz="2200" dirty="0" smtClean="0">
              <a:cs typeface="Tahoma" pitchFamily="34" charset="0"/>
            </a:endParaRPr>
          </a:p>
          <a:p>
            <a:pPr>
              <a:buClr>
                <a:srgbClr val="FF0000"/>
              </a:buClr>
              <a:buSzPct val="70000"/>
              <a:buFont typeface="Wingdings" pitchFamily="2" charset="2"/>
              <a:buChar char="ü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690230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7239000" cy="1066800"/>
          </a:xfrm>
        </p:spPr>
        <p:txBody>
          <a:bodyPr>
            <a:normAutofit fontScale="90000"/>
          </a:bodyPr>
          <a:lstStyle/>
          <a:p>
            <a:pPr>
              <a:lnSpc>
                <a:spcPct val="150000"/>
              </a:lnSpc>
            </a:pPr>
            <a:r>
              <a:rPr lang="en-US" sz="4000" dirty="0" smtClean="0">
                <a:solidFill>
                  <a:schemeClr val="tx1"/>
                </a:solidFill>
              </a:rPr>
              <a:t>INDICATIONS of dialysis(cont.)</a:t>
            </a:r>
            <a:endParaRPr lang="en-US" sz="4000" dirty="0">
              <a:solidFill>
                <a:schemeClr val="tx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153400" cy="4779336"/>
          </a:xfrm>
        </p:spPr>
        <p:txBody>
          <a:bodyPr>
            <a:normAutofit/>
          </a:bodyPr>
          <a:lstStyle/>
          <a:p>
            <a:r>
              <a:rPr lang="en-US" sz="2800" b="1" i="1" dirty="0">
                <a:solidFill>
                  <a:srgbClr val="7030A0"/>
                </a:solidFill>
                <a:cs typeface="Tahoma" pitchFamily="34" charset="0"/>
              </a:rPr>
              <a:t>Relative indications</a:t>
            </a:r>
          </a:p>
          <a:p>
            <a:pPr lvl="1"/>
            <a:r>
              <a:rPr lang="en-US" sz="2500" dirty="0">
                <a:solidFill>
                  <a:schemeClr val="tx1"/>
                </a:solidFill>
                <a:cs typeface="Tahoma" pitchFamily="34" charset="0"/>
              </a:rPr>
              <a:t>less acute indications for dialysis such as anorexia and nausea; impaired nutritional status; increased sleepiness; and decreased energy level, attentiveness, and cognitive tasking.</a:t>
            </a:r>
          </a:p>
          <a:p>
            <a:pPr lvl="0">
              <a:buClr>
                <a:srgbClr val="B13F9A"/>
              </a:buClr>
            </a:pPr>
            <a:endParaRPr lang="en-US" sz="2800" i="1" dirty="0" smtClean="0">
              <a:solidFill>
                <a:srgbClr val="7030A0"/>
              </a:solidFill>
              <a:cs typeface="Tahoma" pitchFamily="34" charset="0"/>
            </a:endParaRPr>
          </a:p>
          <a:p>
            <a:pPr lvl="0">
              <a:buClr>
                <a:srgbClr val="B13F9A"/>
              </a:buClr>
            </a:pPr>
            <a:r>
              <a:rPr lang="en-US" sz="2800" i="1" dirty="0" smtClean="0">
                <a:solidFill>
                  <a:srgbClr val="7030A0"/>
                </a:solidFill>
                <a:cs typeface="Tahoma" pitchFamily="34" charset="0"/>
              </a:rPr>
              <a:t>These relative indications illustrate </a:t>
            </a:r>
            <a:r>
              <a:rPr lang="en-US" sz="2800" i="1" dirty="0">
                <a:solidFill>
                  <a:srgbClr val="7030A0"/>
                </a:solidFill>
                <a:cs typeface="Tahoma" pitchFamily="34" charset="0"/>
              </a:rPr>
              <a:t>the need to identify more objective markers of renal failure </a:t>
            </a:r>
          </a:p>
          <a:p>
            <a:endParaRPr lang="en-US" sz="2800" dirty="0">
              <a:cs typeface="Tahoma" pitchFamily="34" charset="0"/>
            </a:endParaRPr>
          </a:p>
          <a:p>
            <a:endParaRPr lang="en-US" sz="2800" dirty="0">
              <a:cs typeface="Tahoma" pitchFamily="34" charset="0"/>
            </a:endParaRPr>
          </a:p>
          <a:p>
            <a:pPr>
              <a:buClr>
                <a:srgbClr val="FF0000"/>
              </a:buClr>
              <a:buSzPct val="70000"/>
              <a:buFont typeface="Wingdings" pitchFamily="2" charset="2"/>
              <a:buChar char="ü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226877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7239000" cy="137160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sz="28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Objective markers </a:t>
            </a:r>
            <a:r>
              <a:rPr lang="en-US" sz="28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for </a:t>
            </a:r>
            <a:r>
              <a:rPr lang="en-US" sz="2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Assessment </a:t>
            </a:r>
            <a:r>
              <a:rPr lang="en-US" sz="2400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of renal function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153400" cy="4779336"/>
          </a:xfrm>
        </p:spPr>
        <p:txBody>
          <a:bodyPr>
            <a:normAutofit/>
          </a:bodyPr>
          <a:lstStyle/>
          <a:p>
            <a:endParaRPr lang="en-US" sz="2800" dirty="0" smtClean="0">
              <a:solidFill>
                <a:schemeClr val="bg2">
                  <a:lumMod val="10000"/>
                </a:schemeClr>
              </a:solidFill>
              <a:cs typeface="Arial" pitchFamily="34" charset="0"/>
            </a:endParaRPr>
          </a:p>
          <a:p>
            <a:r>
              <a:rPr lang="en-US" sz="2800" dirty="0" smtClean="0">
                <a:solidFill>
                  <a:schemeClr val="bg2">
                    <a:lumMod val="10000"/>
                  </a:schemeClr>
                </a:solidFill>
                <a:cs typeface="Arial" pitchFamily="34" charset="0"/>
              </a:rPr>
              <a:t>Serum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cs typeface="Arial" pitchFamily="34" charset="0"/>
              </a:rPr>
              <a:t>creatinine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cs typeface="Arial" pitchFamily="34" charset="0"/>
              </a:rPr>
              <a:t>.</a:t>
            </a:r>
          </a:p>
          <a:p>
            <a:r>
              <a:rPr lang="en-US" sz="2800" dirty="0">
                <a:solidFill>
                  <a:schemeClr val="bg2">
                    <a:lumMod val="10000"/>
                  </a:schemeClr>
                </a:solidFill>
                <a:cs typeface="Arial" pitchFamily="34" charset="0"/>
              </a:rPr>
              <a:t>Blood urea.</a:t>
            </a:r>
          </a:p>
          <a:p>
            <a:r>
              <a:rPr lang="en-US" sz="2800" dirty="0" err="1" smtClean="0">
                <a:solidFill>
                  <a:schemeClr val="bg2">
                    <a:lumMod val="10000"/>
                  </a:schemeClr>
                </a:solidFill>
                <a:cs typeface="Arial" pitchFamily="34" charset="0"/>
              </a:rPr>
              <a:t>creatinine</a:t>
            </a:r>
            <a:r>
              <a:rPr lang="en-US" sz="2800" dirty="0" smtClean="0">
                <a:solidFill>
                  <a:schemeClr val="bg2">
                    <a:lumMod val="10000"/>
                  </a:schemeClr>
                </a:solidFill>
                <a:cs typeface="Arial" pitchFamily="34" charset="0"/>
              </a:rPr>
              <a:t> 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cs typeface="Arial" pitchFamily="34" charset="0"/>
              </a:rPr>
              <a:t>clearance.</a:t>
            </a:r>
          </a:p>
          <a:p>
            <a:r>
              <a:rPr lang="en-US" sz="2800" dirty="0">
                <a:solidFill>
                  <a:schemeClr val="bg2">
                    <a:lumMod val="10000"/>
                  </a:schemeClr>
                </a:solidFill>
                <a:cs typeface="Arial" pitchFamily="34" charset="0"/>
              </a:rPr>
              <a:t>calculated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cs typeface="Arial" pitchFamily="34" charset="0"/>
              </a:rPr>
              <a:t>creatinine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cs typeface="Arial" pitchFamily="34" charset="0"/>
              </a:rPr>
              <a:t> clearance or </a:t>
            </a:r>
            <a:r>
              <a:rPr lang="en-US" sz="2800" dirty="0" err="1" smtClean="0">
                <a:solidFill>
                  <a:schemeClr val="bg2">
                    <a:lumMod val="10000"/>
                  </a:schemeClr>
                </a:solidFill>
                <a:cs typeface="Arial" pitchFamily="34" charset="0"/>
              </a:rPr>
              <a:t>eGFR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cs typeface="Arial" pitchFamily="34" charset="0"/>
              </a:rPr>
              <a:t>.</a:t>
            </a:r>
          </a:p>
          <a:p>
            <a:r>
              <a:rPr lang="en-US" sz="2800" dirty="0">
                <a:solidFill>
                  <a:schemeClr val="bg2">
                    <a:lumMod val="10000"/>
                  </a:schemeClr>
                </a:solidFill>
                <a:cs typeface="Arial" pitchFamily="34" charset="0"/>
              </a:rPr>
              <a:t>Others: Isotopic measures, </a:t>
            </a:r>
            <a:r>
              <a:rPr lang="en-US" sz="2800" dirty="0" err="1">
                <a:solidFill>
                  <a:schemeClr val="bg2">
                    <a:lumMod val="10000"/>
                  </a:schemeClr>
                </a:solidFill>
                <a:cs typeface="Arial" pitchFamily="34" charset="0"/>
              </a:rPr>
              <a:t>Cystatin</a:t>
            </a:r>
            <a:r>
              <a:rPr lang="en-US" sz="2800" dirty="0">
                <a:solidFill>
                  <a:schemeClr val="bg2">
                    <a:lumMod val="10000"/>
                  </a:schemeClr>
                </a:solidFill>
                <a:cs typeface="Arial" pitchFamily="34" charset="0"/>
              </a:rPr>
              <a:t> C.</a:t>
            </a:r>
          </a:p>
          <a:p>
            <a:pPr marL="119062" lvl="0" indent="0" eaLnBrk="0" fontAlgn="base" hangingPunct="0">
              <a:spcBef>
                <a:spcPct val="0"/>
              </a:spcBef>
              <a:spcAft>
                <a:spcPct val="0"/>
              </a:spcAft>
              <a:buClr>
                <a:srgbClr val="F0AD00"/>
              </a:buClr>
              <a:buSzPct val="80000"/>
              <a:buNone/>
            </a:pPr>
            <a:endParaRPr lang="en-US" sz="2800" dirty="0">
              <a:cs typeface="Tahoma" pitchFamily="34" charset="0"/>
            </a:endParaRPr>
          </a:p>
          <a:p>
            <a:endParaRPr lang="en-US" sz="2800" dirty="0">
              <a:cs typeface="Tahoma" pitchFamily="34" charset="0"/>
            </a:endParaRPr>
          </a:p>
          <a:p>
            <a:endParaRPr lang="en-US" sz="2800" dirty="0">
              <a:cs typeface="Tahoma" pitchFamily="34" charset="0"/>
            </a:endParaRPr>
          </a:p>
          <a:p>
            <a:pPr>
              <a:buClr>
                <a:srgbClr val="FF0000"/>
              </a:buClr>
              <a:buSzPct val="70000"/>
              <a:buFont typeface="Wingdings" pitchFamily="2" charset="2"/>
              <a:buChar char="ü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94439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pulent">
  <a:themeElements>
    <a:clrScheme name="Opulent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pulent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pulent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2520</TotalTime>
  <Words>1873</Words>
  <Application>Microsoft Office PowerPoint</Application>
  <PresentationFormat>On-screen Show (4:3)</PresentationFormat>
  <Paragraphs>278</Paragraphs>
  <Slides>38</Slides>
  <Notes>0</Notes>
  <HiddenSlides>1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38</vt:i4>
      </vt:variant>
    </vt:vector>
  </HeadingPairs>
  <TitlesOfParts>
    <vt:vector size="39" baseType="lpstr">
      <vt:lpstr>Opulent</vt:lpstr>
      <vt:lpstr> INITATION OF dialysis : Early versus  late</vt:lpstr>
      <vt:lpstr>Agenda </vt:lpstr>
      <vt:lpstr>introduction</vt:lpstr>
      <vt:lpstr>introduction</vt:lpstr>
      <vt:lpstr>Goals of dialysis.</vt:lpstr>
      <vt:lpstr>INDICATIONS of dialysis</vt:lpstr>
      <vt:lpstr>INDICATIONS of dialysis (cont.)</vt:lpstr>
      <vt:lpstr>INDICATIONS of dialysis(cont.)</vt:lpstr>
      <vt:lpstr>Objective markers for Assessment of renal function</vt:lpstr>
      <vt:lpstr>STARTING dialysis: Early versus Late</vt:lpstr>
      <vt:lpstr>STARTING dialysis: Early versus Late</vt:lpstr>
      <vt:lpstr>STARTING dialysis: Early versus Late                     The  dilemma </vt:lpstr>
      <vt:lpstr>Benefits of early initiation: </vt:lpstr>
      <vt:lpstr>Bad effects of early HD</vt:lpstr>
      <vt:lpstr>Bad effects of early HD</vt:lpstr>
      <vt:lpstr>Bad effects of early HD</vt:lpstr>
      <vt:lpstr>Benefits of early start of dialysis</vt:lpstr>
      <vt:lpstr>start dialysis is a subject to be controversy</vt:lpstr>
      <vt:lpstr>start dialysis is a subject to be controversy</vt:lpstr>
      <vt:lpstr>PowerPoint Presentation</vt:lpstr>
      <vt:lpstr>PowerPoint Presentation</vt:lpstr>
      <vt:lpstr>IDEAL syudy</vt:lpstr>
      <vt:lpstr>IDEAL syudy</vt:lpstr>
      <vt:lpstr>KDIGO: Initiation of dialysis</vt:lpstr>
      <vt:lpstr>PowerPoint Presentation</vt:lpstr>
      <vt:lpstr>PowerPoint Presentation</vt:lpstr>
      <vt:lpstr>Referral to nephrologist</vt:lpstr>
      <vt:lpstr>Referral by GFR</vt:lpstr>
      <vt:lpstr>Why early referral ?</vt:lpstr>
      <vt:lpstr>What are the benefits of earlier referral?</vt:lpstr>
      <vt:lpstr>Early Vs late referral</vt:lpstr>
      <vt:lpstr>Why patient is referred late?</vt:lpstr>
      <vt:lpstr>How to avoid late referral?</vt:lpstr>
      <vt:lpstr>When to tell your patient about dialysis?</vt:lpstr>
      <vt:lpstr>How to tell your patient about dialysis??.</vt:lpstr>
      <vt:lpstr>Conclusions</vt:lpstr>
      <vt:lpstr>Conclusions</vt:lpstr>
      <vt:lpstr>PowerPoint Presentation</vt:lpstr>
    </vt:vector>
  </TitlesOfParts>
  <Company>xyz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DM Seminar ANEMIA IN CHRONIC KIDNEY DISEASE</dc:title>
  <dc:creator>user</dc:creator>
  <cp:lastModifiedBy>compumark</cp:lastModifiedBy>
  <cp:revision>185</cp:revision>
  <dcterms:created xsi:type="dcterms:W3CDTF">2011-05-10T14:24:07Z</dcterms:created>
  <dcterms:modified xsi:type="dcterms:W3CDTF">2018-09-09T11:00:31Z</dcterms:modified>
</cp:coreProperties>
</file>